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9"/>
  </p:notesMasterIdLst>
  <p:sldIdLst>
    <p:sldId id="256" r:id="rId2"/>
    <p:sldId id="257" r:id="rId3"/>
    <p:sldId id="258" r:id="rId4"/>
    <p:sldId id="263" r:id="rId5"/>
    <p:sldId id="260" r:id="rId6"/>
    <p:sldId id="262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2" r:id="rId19"/>
    <p:sldId id="275" r:id="rId20"/>
    <p:sldId id="277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8" r:id="rId30"/>
    <p:sldId id="299" r:id="rId31"/>
    <p:sldId id="300" r:id="rId32"/>
    <p:sldId id="297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315" r:id="rId55"/>
    <p:sldId id="287" r:id="rId56"/>
    <p:sldId id="314" r:id="rId57"/>
    <p:sldId id="288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198" autoAdjust="0"/>
  </p:normalViewPr>
  <p:slideViewPr>
    <p:cSldViewPr snapToGrid="0">
      <p:cViewPr varScale="1">
        <p:scale>
          <a:sx n="85" d="100"/>
          <a:sy n="85" d="100"/>
        </p:scale>
        <p:origin x="64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0665F2-707A-473C-A672-CB2F2BF8A848}" type="doc">
      <dgm:prSet loTypeId="urn:microsoft.com/office/officeart/2008/layout/HalfCircleOrganizationChart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F88F2D-72B1-48F4-973C-98A4FC6F3D87}">
      <dgm:prSet phldrT="[Text]"/>
      <dgm:spPr/>
      <dgm:t>
        <a:bodyPr/>
        <a:lstStyle/>
        <a:p>
          <a:r>
            <a:rPr lang="en-US"/>
            <a:t>Data Analysis</a:t>
          </a:r>
        </a:p>
      </dgm:t>
    </dgm:pt>
    <dgm:pt modelId="{9989D938-431C-4928-A8B1-A0CBA9F96791}" type="parTrans" cxnId="{A7DB708F-5AA1-4E09-9C22-2E95428E20FC}">
      <dgm:prSet/>
      <dgm:spPr/>
      <dgm:t>
        <a:bodyPr/>
        <a:lstStyle/>
        <a:p>
          <a:endParaRPr lang="en-US"/>
        </a:p>
      </dgm:t>
    </dgm:pt>
    <dgm:pt modelId="{E0720A29-8E3A-4259-96CA-3856B7AD12DF}" type="sibTrans" cxnId="{A7DB708F-5AA1-4E09-9C22-2E95428E20FC}">
      <dgm:prSet/>
      <dgm:spPr/>
      <dgm:t>
        <a:bodyPr/>
        <a:lstStyle/>
        <a:p>
          <a:endParaRPr lang="en-US"/>
        </a:p>
      </dgm:t>
    </dgm:pt>
    <dgm:pt modelId="{8F56ACA0-2565-4F4F-A5A7-16B6DAD2FDF7}">
      <dgm:prSet phldrT="[Text]"/>
      <dgm:spPr/>
      <dgm:t>
        <a:bodyPr/>
        <a:lstStyle/>
        <a:p>
          <a:r>
            <a:rPr lang="en-US" dirty="0"/>
            <a:t>Univariate</a:t>
          </a:r>
        </a:p>
      </dgm:t>
    </dgm:pt>
    <dgm:pt modelId="{277481B4-39C1-4153-972A-B0F28AF52BB2}" type="parTrans" cxnId="{3D90703B-55FC-4333-8B41-2BEE1CD7EF23}">
      <dgm:prSet/>
      <dgm:spPr/>
      <dgm:t>
        <a:bodyPr/>
        <a:lstStyle/>
        <a:p>
          <a:endParaRPr lang="en-US"/>
        </a:p>
      </dgm:t>
    </dgm:pt>
    <dgm:pt modelId="{737AAD8A-2F52-4956-9A11-9FAD872F6DE8}" type="sibTrans" cxnId="{3D90703B-55FC-4333-8B41-2BEE1CD7EF23}">
      <dgm:prSet/>
      <dgm:spPr/>
      <dgm:t>
        <a:bodyPr/>
        <a:lstStyle/>
        <a:p>
          <a:endParaRPr lang="en-US"/>
        </a:p>
      </dgm:t>
    </dgm:pt>
    <dgm:pt modelId="{9E371E1E-C4FB-4673-BDF3-196F24B126C3}">
      <dgm:prSet phldrT="[Text]"/>
      <dgm:spPr/>
      <dgm:t>
        <a:bodyPr/>
        <a:lstStyle/>
        <a:p>
          <a:r>
            <a:rPr lang="en-US" dirty="0"/>
            <a:t>Bivariate</a:t>
          </a:r>
        </a:p>
      </dgm:t>
    </dgm:pt>
    <dgm:pt modelId="{5B855ECB-42B2-447A-97C6-2C1D399EE27B}" type="parTrans" cxnId="{D94643B1-352F-4E5E-BFC1-88F2AFF8B14F}">
      <dgm:prSet/>
      <dgm:spPr/>
      <dgm:t>
        <a:bodyPr/>
        <a:lstStyle/>
        <a:p>
          <a:endParaRPr lang="en-US"/>
        </a:p>
      </dgm:t>
    </dgm:pt>
    <dgm:pt modelId="{E10860F3-2D6B-48BC-997B-4DD150A701AA}" type="sibTrans" cxnId="{D94643B1-352F-4E5E-BFC1-88F2AFF8B14F}">
      <dgm:prSet/>
      <dgm:spPr/>
      <dgm:t>
        <a:bodyPr/>
        <a:lstStyle/>
        <a:p>
          <a:endParaRPr lang="en-US"/>
        </a:p>
      </dgm:t>
    </dgm:pt>
    <dgm:pt modelId="{FBB1BC8B-5950-4342-BD34-62B68C61CAC9}">
      <dgm:prSet phldrT="[Text]"/>
      <dgm:spPr/>
      <dgm:t>
        <a:bodyPr/>
        <a:lstStyle/>
        <a:p>
          <a:r>
            <a:rPr lang="en-US" dirty="0"/>
            <a:t>Multivariate</a:t>
          </a:r>
        </a:p>
      </dgm:t>
    </dgm:pt>
    <dgm:pt modelId="{1B8207CA-D1C5-47E4-9298-AEF453D01C53}" type="parTrans" cxnId="{D0F14DD3-716C-43D2-93EC-84E21F1747B3}">
      <dgm:prSet/>
      <dgm:spPr/>
      <dgm:t>
        <a:bodyPr/>
        <a:lstStyle/>
        <a:p>
          <a:endParaRPr lang="en-US"/>
        </a:p>
      </dgm:t>
    </dgm:pt>
    <dgm:pt modelId="{4B79CB62-6D58-4F8F-8D8F-9954836749FC}" type="sibTrans" cxnId="{D0F14DD3-716C-43D2-93EC-84E21F1747B3}">
      <dgm:prSet/>
      <dgm:spPr/>
      <dgm:t>
        <a:bodyPr/>
        <a:lstStyle/>
        <a:p>
          <a:endParaRPr lang="en-US"/>
        </a:p>
      </dgm:t>
    </dgm:pt>
    <dgm:pt modelId="{43B0AED1-2129-4B66-A3A2-5311BB018935}" type="pres">
      <dgm:prSet presAssocID="{E90665F2-707A-473C-A672-CB2F2BF8A84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D3DFDD-D756-4264-BC82-C9B943C9C22B}" type="pres">
      <dgm:prSet presAssocID="{FAF88F2D-72B1-48F4-973C-98A4FC6F3D87}" presName="hierRoot1" presStyleCnt="0">
        <dgm:presLayoutVars>
          <dgm:hierBranch val="init"/>
        </dgm:presLayoutVars>
      </dgm:prSet>
      <dgm:spPr/>
    </dgm:pt>
    <dgm:pt modelId="{630FB110-93DA-45FE-8DEC-ACC9D89027B2}" type="pres">
      <dgm:prSet presAssocID="{FAF88F2D-72B1-48F4-973C-98A4FC6F3D87}" presName="rootComposite1" presStyleCnt="0"/>
      <dgm:spPr/>
    </dgm:pt>
    <dgm:pt modelId="{D4D396B0-7BC3-482B-96D5-AFA523FB3F75}" type="pres">
      <dgm:prSet presAssocID="{FAF88F2D-72B1-48F4-973C-98A4FC6F3D87}" presName="rootText1" presStyleLbl="alignAcc1" presStyleIdx="0" presStyleCnt="0">
        <dgm:presLayoutVars>
          <dgm:chPref val="3"/>
        </dgm:presLayoutVars>
      </dgm:prSet>
      <dgm:spPr/>
    </dgm:pt>
    <dgm:pt modelId="{8313DC12-CEF5-4A29-A5A9-F39E61A387D3}" type="pres">
      <dgm:prSet presAssocID="{FAF88F2D-72B1-48F4-973C-98A4FC6F3D87}" presName="topArc1" presStyleLbl="parChTrans1D1" presStyleIdx="0" presStyleCnt="8"/>
      <dgm:spPr/>
    </dgm:pt>
    <dgm:pt modelId="{63CDEA07-1BAA-45BF-A9F8-F1AA033D6CE3}" type="pres">
      <dgm:prSet presAssocID="{FAF88F2D-72B1-48F4-973C-98A4FC6F3D87}" presName="bottomArc1" presStyleLbl="parChTrans1D1" presStyleIdx="1" presStyleCnt="8"/>
      <dgm:spPr/>
    </dgm:pt>
    <dgm:pt modelId="{6F8DE70B-6C0F-42FF-A27C-014977442955}" type="pres">
      <dgm:prSet presAssocID="{FAF88F2D-72B1-48F4-973C-98A4FC6F3D87}" presName="topConnNode1" presStyleLbl="node1" presStyleIdx="0" presStyleCnt="0"/>
      <dgm:spPr/>
    </dgm:pt>
    <dgm:pt modelId="{CDE082C2-1110-4DA7-8D34-A1C638F9C891}" type="pres">
      <dgm:prSet presAssocID="{FAF88F2D-72B1-48F4-973C-98A4FC6F3D87}" presName="hierChild2" presStyleCnt="0"/>
      <dgm:spPr/>
    </dgm:pt>
    <dgm:pt modelId="{24CC4D3B-5963-4307-BBCA-5744CC2D674F}" type="pres">
      <dgm:prSet presAssocID="{277481B4-39C1-4153-972A-B0F28AF52BB2}" presName="Name28" presStyleLbl="parChTrans1D2" presStyleIdx="0" presStyleCnt="3"/>
      <dgm:spPr/>
    </dgm:pt>
    <dgm:pt modelId="{30D3E1BE-BB44-4AFB-A419-C8CB716AAD0F}" type="pres">
      <dgm:prSet presAssocID="{8F56ACA0-2565-4F4F-A5A7-16B6DAD2FDF7}" presName="hierRoot2" presStyleCnt="0">
        <dgm:presLayoutVars>
          <dgm:hierBranch val="init"/>
        </dgm:presLayoutVars>
      </dgm:prSet>
      <dgm:spPr/>
    </dgm:pt>
    <dgm:pt modelId="{9E61A99B-7090-4466-97A6-EFBE2D4E985C}" type="pres">
      <dgm:prSet presAssocID="{8F56ACA0-2565-4F4F-A5A7-16B6DAD2FDF7}" presName="rootComposite2" presStyleCnt="0"/>
      <dgm:spPr/>
    </dgm:pt>
    <dgm:pt modelId="{016866DE-5CC9-419F-843B-CFCB0BFA98FA}" type="pres">
      <dgm:prSet presAssocID="{8F56ACA0-2565-4F4F-A5A7-16B6DAD2FDF7}" presName="rootText2" presStyleLbl="alignAcc1" presStyleIdx="0" presStyleCnt="0">
        <dgm:presLayoutVars>
          <dgm:chPref val="3"/>
        </dgm:presLayoutVars>
      </dgm:prSet>
      <dgm:spPr/>
    </dgm:pt>
    <dgm:pt modelId="{BCB3F154-E356-4AE6-A3A4-C6FD924418E7}" type="pres">
      <dgm:prSet presAssocID="{8F56ACA0-2565-4F4F-A5A7-16B6DAD2FDF7}" presName="topArc2" presStyleLbl="parChTrans1D1" presStyleIdx="2" presStyleCnt="8"/>
      <dgm:spPr/>
    </dgm:pt>
    <dgm:pt modelId="{E5539489-EF8D-4247-92FE-8665B2C6767E}" type="pres">
      <dgm:prSet presAssocID="{8F56ACA0-2565-4F4F-A5A7-16B6DAD2FDF7}" presName="bottomArc2" presStyleLbl="parChTrans1D1" presStyleIdx="3" presStyleCnt="8"/>
      <dgm:spPr/>
    </dgm:pt>
    <dgm:pt modelId="{5C930CD8-ADF2-4A65-9FF4-E9878BC1B232}" type="pres">
      <dgm:prSet presAssocID="{8F56ACA0-2565-4F4F-A5A7-16B6DAD2FDF7}" presName="topConnNode2" presStyleLbl="node2" presStyleIdx="0" presStyleCnt="0"/>
      <dgm:spPr/>
    </dgm:pt>
    <dgm:pt modelId="{2964CBFC-F901-473A-89BA-7BA97EB6985F}" type="pres">
      <dgm:prSet presAssocID="{8F56ACA0-2565-4F4F-A5A7-16B6DAD2FDF7}" presName="hierChild4" presStyleCnt="0"/>
      <dgm:spPr/>
    </dgm:pt>
    <dgm:pt modelId="{F32D6B48-B446-46E2-80BD-0E8D4CA6DAD6}" type="pres">
      <dgm:prSet presAssocID="{8F56ACA0-2565-4F4F-A5A7-16B6DAD2FDF7}" presName="hierChild5" presStyleCnt="0"/>
      <dgm:spPr/>
    </dgm:pt>
    <dgm:pt modelId="{4E5DEAEB-C2AB-474E-92AB-975934B9FCA5}" type="pres">
      <dgm:prSet presAssocID="{5B855ECB-42B2-447A-97C6-2C1D399EE27B}" presName="Name28" presStyleLbl="parChTrans1D2" presStyleIdx="1" presStyleCnt="3"/>
      <dgm:spPr/>
    </dgm:pt>
    <dgm:pt modelId="{E3A7C059-E394-4CD4-838A-48B5BFD6095A}" type="pres">
      <dgm:prSet presAssocID="{9E371E1E-C4FB-4673-BDF3-196F24B126C3}" presName="hierRoot2" presStyleCnt="0">
        <dgm:presLayoutVars>
          <dgm:hierBranch val="init"/>
        </dgm:presLayoutVars>
      </dgm:prSet>
      <dgm:spPr/>
    </dgm:pt>
    <dgm:pt modelId="{0179EDE9-980C-4E65-AA04-021461F96F71}" type="pres">
      <dgm:prSet presAssocID="{9E371E1E-C4FB-4673-BDF3-196F24B126C3}" presName="rootComposite2" presStyleCnt="0"/>
      <dgm:spPr/>
    </dgm:pt>
    <dgm:pt modelId="{C82C2AA2-31B7-46B6-B99D-F92A5D37348E}" type="pres">
      <dgm:prSet presAssocID="{9E371E1E-C4FB-4673-BDF3-196F24B126C3}" presName="rootText2" presStyleLbl="alignAcc1" presStyleIdx="0" presStyleCnt="0">
        <dgm:presLayoutVars>
          <dgm:chPref val="3"/>
        </dgm:presLayoutVars>
      </dgm:prSet>
      <dgm:spPr/>
    </dgm:pt>
    <dgm:pt modelId="{C61A6973-7D98-4E7F-AD6A-0E27E6B62CDD}" type="pres">
      <dgm:prSet presAssocID="{9E371E1E-C4FB-4673-BDF3-196F24B126C3}" presName="topArc2" presStyleLbl="parChTrans1D1" presStyleIdx="4" presStyleCnt="8"/>
      <dgm:spPr/>
    </dgm:pt>
    <dgm:pt modelId="{2CC51331-A760-4B0C-8F75-AA07A014847C}" type="pres">
      <dgm:prSet presAssocID="{9E371E1E-C4FB-4673-BDF3-196F24B126C3}" presName="bottomArc2" presStyleLbl="parChTrans1D1" presStyleIdx="5" presStyleCnt="8"/>
      <dgm:spPr/>
    </dgm:pt>
    <dgm:pt modelId="{C1EB523B-803F-40A5-9CDC-E2BB061213A1}" type="pres">
      <dgm:prSet presAssocID="{9E371E1E-C4FB-4673-BDF3-196F24B126C3}" presName="topConnNode2" presStyleLbl="node2" presStyleIdx="0" presStyleCnt="0"/>
      <dgm:spPr/>
    </dgm:pt>
    <dgm:pt modelId="{CD00FB71-CC15-4EE6-98B7-A1CE599C78C4}" type="pres">
      <dgm:prSet presAssocID="{9E371E1E-C4FB-4673-BDF3-196F24B126C3}" presName="hierChild4" presStyleCnt="0"/>
      <dgm:spPr/>
    </dgm:pt>
    <dgm:pt modelId="{2D33147E-A205-49D8-B8EA-A229CB62A6C5}" type="pres">
      <dgm:prSet presAssocID="{9E371E1E-C4FB-4673-BDF3-196F24B126C3}" presName="hierChild5" presStyleCnt="0"/>
      <dgm:spPr/>
    </dgm:pt>
    <dgm:pt modelId="{8085E449-EC22-4651-A313-0FBE03C82AE0}" type="pres">
      <dgm:prSet presAssocID="{1B8207CA-D1C5-47E4-9298-AEF453D01C53}" presName="Name28" presStyleLbl="parChTrans1D2" presStyleIdx="2" presStyleCnt="3"/>
      <dgm:spPr/>
    </dgm:pt>
    <dgm:pt modelId="{757EA1B6-ED12-4194-9BAA-036F732B040C}" type="pres">
      <dgm:prSet presAssocID="{FBB1BC8B-5950-4342-BD34-62B68C61CAC9}" presName="hierRoot2" presStyleCnt="0">
        <dgm:presLayoutVars>
          <dgm:hierBranch val="init"/>
        </dgm:presLayoutVars>
      </dgm:prSet>
      <dgm:spPr/>
    </dgm:pt>
    <dgm:pt modelId="{02BEB0EF-FACF-49F8-942D-28C3610CA37C}" type="pres">
      <dgm:prSet presAssocID="{FBB1BC8B-5950-4342-BD34-62B68C61CAC9}" presName="rootComposite2" presStyleCnt="0"/>
      <dgm:spPr/>
    </dgm:pt>
    <dgm:pt modelId="{5427AC53-2D0F-4649-92C0-E78175DC435C}" type="pres">
      <dgm:prSet presAssocID="{FBB1BC8B-5950-4342-BD34-62B68C61CAC9}" presName="rootText2" presStyleLbl="alignAcc1" presStyleIdx="0" presStyleCnt="0">
        <dgm:presLayoutVars>
          <dgm:chPref val="3"/>
        </dgm:presLayoutVars>
      </dgm:prSet>
      <dgm:spPr/>
    </dgm:pt>
    <dgm:pt modelId="{AC860646-B2D3-48CA-A004-36EDC89065FD}" type="pres">
      <dgm:prSet presAssocID="{FBB1BC8B-5950-4342-BD34-62B68C61CAC9}" presName="topArc2" presStyleLbl="parChTrans1D1" presStyleIdx="6" presStyleCnt="8"/>
      <dgm:spPr/>
    </dgm:pt>
    <dgm:pt modelId="{26159DF1-06C3-4A57-A705-6EE6E73A77C9}" type="pres">
      <dgm:prSet presAssocID="{FBB1BC8B-5950-4342-BD34-62B68C61CAC9}" presName="bottomArc2" presStyleLbl="parChTrans1D1" presStyleIdx="7" presStyleCnt="8"/>
      <dgm:spPr/>
    </dgm:pt>
    <dgm:pt modelId="{49CE12DE-A50C-448E-B00D-9D84496D2018}" type="pres">
      <dgm:prSet presAssocID="{FBB1BC8B-5950-4342-BD34-62B68C61CAC9}" presName="topConnNode2" presStyleLbl="node2" presStyleIdx="0" presStyleCnt="0"/>
      <dgm:spPr/>
    </dgm:pt>
    <dgm:pt modelId="{F58F1EC9-1259-4098-B2E0-F1313C6C8C42}" type="pres">
      <dgm:prSet presAssocID="{FBB1BC8B-5950-4342-BD34-62B68C61CAC9}" presName="hierChild4" presStyleCnt="0"/>
      <dgm:spPr/>
    </dgm:pt>
    <dgm:pt modelId="{28A32341-7B30-49E4-BF0C-B3737E3E4CBD}" type="pres">
      <dgm:prSet presAssocID="{FBB1BC8B-5950-4342-BD34-62B68C61CAC9}" presName="hierChild5" presStyleCnt="0"/>
      <dgm:spPr/>
    </dgm:pt>
    <dgm:pt modelId="{FB4308FA-08F4-44F5-99F9-3885DBCCC34A}" type="pres">
      <dgm:prSet presAssocID="{FAF88F2D-72B1-48F4-973C-98A4FC6F3D87}" presName="hierChild3" presStyleCnt="0"/>
      <dgm:spPr/>
    </dgm:pt>
  </dgm:ptLst>
  <dgm:cxnLst>
    <dgm:cxn modelId="{96D77102-11B0-4297-A470-BF6EF8511009}" type="presOf" srcId="{FAF88F2D-72B1-48F4-973C-98A4FC6F3D87}" destId="{D4D396B0-7BC3-482B-96D5-AFA523FB3F75}" srcOrd="0" destOrd="0" presId="urn:microsoft.com/office/officeart/2008/layout/HalfCircleOrganizationChart"/>
    <dgm:cxn modelId="{C244F208-D2FB-4441-B214-8576BAB32673}" type="presOf" srcId="{FBB1BC8B-5950-4342-BD34-62B68C61CAC9}" destId="{49CE12DE-A50C-448E-B00D-9D84496D2018}" srcOrd="1" destOrd="0" presId="urn:microsoft.com/office/officeart/2008/layout/HalfCircleOrganizationChart"/>
    <dgm:cxn modelId="{F19F032A-7245-4561-A2E8-FE9614BD2481}" type="presOf" srcId="{8F56ACA0-2565-4F4F-A5A7-16B6DAD2FDF7}" destId="{016866DE-5CC9-419F-843B-CFCB0BFA98FA}" srcOrd="0" destOrd="0" presId="urn:microsoft.com/office/officeart/2008/layout/HalfCircleOrganizationChart"/>
    <dgm:cxn modelId="{67BD172F-AF04-4967-ABAC-7E368A29F977}" type="presOf" srcId="{9E371E1E-C4FB-4673-BDF3-196F24B126C3}" destId="{C82C2AA2-31B7-46B6-B99D-F92A5D37348E}" srcOrd="0" destOrd="0" presId="urn:microsoft.com/office/officeart/2008/layout/HalfCircleOrganizationChart"/>
    <dgm:cxn modelId="{3D90703B-55FC-4333-8B41-2BEE1CD7EF23}" srcId="{FAF88F2D-72B1-48F4-973C-98A4FC6F3D87}" destId="{8F56ACA0-2565-4F4F-A5A7-16B6DAD2FDF7}" srcOrd="0" destOrd="0" parTransId="{277481B4-39C1-4153-972A-B0F28AF52BB2}" sibTransId="{737AAD8A-2F52-4956-9A11-9FAD872F6DE8}"/>
    <dgm:cxn modelId="{62DF3769-C69F-463B-91A6-8BAB97EC6BC2}" type="presOf" srcId="{8F56ACA0-2565-4F4F-A5A7-16B6DAD2FDF7}" destId="{5C930CD8-ADF2-4A65-9FF4-E9878BC1B232}" srcOrd="1" destOrd="0" presId="urn:microsoft.com/office/officeart/2008/layout/HalfCircleOrganizationChart"/>
    <dgm:cxn modelId="{D0B3FA49-48EC-4724-A5E1-75EAF6833C45}" type="presOf" srcId="{E90665F2-707A-473C-A672-CB2F2BF8A848}" destId="{43B0AED1-2129-4B66-A3A2-5311BB018935}" srcOrd="0" destOrd="0" presId="urn:microsoft.com/office/officeart/2008/layout/HalfCircleOrganizationChart"/>
    <dgm:cxn modelId="{C11F2076-125E-4FAD-9AE4-881E5A93F0C7}" type="presOf" srcId="{9E371E1E-C4FB-4673-BDF3-196F24B126C3}" destId="{C1EB523B-803F-40A5-9CDC-E2BB061213A1}" srcOrd="1" destOrd="0" presId="urn:microsoft.com/office/officeart/2008/layout/HalfCircleOrganizationChart"/>
    <dgm:cxn modelId="{A7DB708F-5AA1-4E09-9C22-2E95428E20FC}" srcId="{E90665F2-707A-473C-A672-CB2F2BF8A848}" destId="{FAF88F2D-72B1-48F4-973C-98A4FC6F3D87}" srcOrd="0" destOrd="0" parTransId="{9989D938-431C-4928-A8B1-A0CBA9F96791}" sibTransId="{E0720A29-8E3A-4259-96CA-3856B7AD12DF}"/>
    <dgm:cxn modelId="{D94643B1-352F-4E5E-BFC1-88F2AFF8B14F}" srcId="{FAF88F2D-72B1-48F4-973C-98A4FC6F3D87}" destId="{9E371E1E-C4FB-4673-BDF3-196F24B126C3}" srcOrd="1" destOrd="0" parTransId="{5B855ECB-42B2-447A-97C6-2C1D399EE27B}" sibTransId="{E10860F3-2D6B-48BC-997B-4DD150A701AA}"/>
    <dgm:cxn modelId="{25F961C3-BE91-4F16-A4A5-9DACCA61DB00}" type="presOf" srcId="{277481B4-39C1-4153-972A-B0F28AF52BB2}" destId="{24CC4D3B-5963-4307-BBCA-5744CC2D674F}" srcOrd="0" destOrd="0" presId="urn:microsoft.com/office/officeart/2008/layout/HalfCircleOrganizationChart"/>
    <dgm:cxn modelId="{D0F14DD3-716C-43D2-93EC-84E21F1747B3}" srcId="{FAF88F2D-72B1-48F4-973C-98A4FC6F3D87}" destId="{FBB1BC8B-5950-4342-BD34-62B68C61CAC9}" srcOrd="2" destOrd="0" parTransId="{1B8207CA-D1C5-47E4-9298-AEF453D01C53}" sibTransId="{4B79CB62-6D58-4F8F-8D8F-9954836749FC}"/>
    <dgm:cxn modelId="{A3EBCBE9-50AF-4283-B58C-8801F8FA2804}" type="presOf" srcId="{FBB1BC8B-5950-4342-BD34-62B68C61CAC9}" destId="{5427AC53-2D0F-4649-92C0-E78175DC435C}" srcOrd="0" destOrd="0" presId="urn:microsoft.com/office/officeart/2008/layout/HalfCircleOrganizationChart"/>
    <dgm:cxn modelId="{81AD99EB-E2C1-4DFE-BCD3-DBD40E485D64}" type="presOf" srcId="{1B8207CA-D1C5-47E4-9298-AEF453D01C53}" destId="{8085E449-EC22-4651-A313-0FBE03C82AE0}" srcOrd="0" destOrd="0" presId="urn:microsoft.com/office/officeart/2008/layout/HalfCircleOrganizationChart"/>
    <dgm:cxn modelId="{5A1D02EE-2E68-4C27-B6E7-CC3C60BBE8B9}" type="presOf" srcId="{FAF88F2D-72B1-48F4-973C-98A4FC6F3D87}" destId="{6F8DE70B-6C0F-42FF-A27C-014977442955}" srcOrd="1" destOrd="0" presId="urn:microsoft.com/office/officeart/2008/layout/HalfCircleOrganizationChart"/>
    <dgm:cxn modelId="{8D26B1FC-053B-4368-9358-4297685F60F5}" type="presOf" srcId="{5B855ECB-42B2-447A-97C6-2C1D399EE27B}" destId="{4E5DEAEB-C2AB-474E-92AB-975934B9FCA5}" srcOrd="0" destOrd="0" presId="urn:microsoft.com/office/officeart/2008/layout/HalfCircleOrganizationChart"/>
    <dgm:cxn modelId="{B0E955AD-6AAD-4615-930A-73462D3E5764}" type="presParOf" srcId="{43B0AED1-2129-4B66-A3A2-5311BB018935}" destId="{68D3DFDD-D756-4264-BC82-C9B943C9C22B}" srcOrd="0" destOrd="0" presId="urn:microsoft.com/office/officeart/2008/layout/HalfCircleOrganizationChart"/>
    <dgm:cxn modelId="{31F76A9B-57C6-428B-B5AF-8E4A2C8308CB}" type="presParOf" srcId="{68D3DFDD-D756-4264-BC82-C9B943C9C22B}" destId="{630FB110-93DA-45FE-8DEC-ACC9D89027B2}" srcOrd="0" destOrd="0" presId="urn:microsoft.com/office/officeart/2008/layout/HalfCircleOrganizationChart"/>
    <dgm:cxn modelId="{B44080B3-5CAE-40BB-8533-7F9960F28A7E}" type="presParOf" srcId="{630FB110-93DA-45FE-8DEC-ACC9D89027B2}" destId="{D4D396B0-7BC3-482B-96D5-AFA523FB3F75}" srcOrd="0" destOrd="0" presId="urn:microsoft.com/office/officeart/2008/layout/HalfCircleOrganizationChart"/>
    <dgm:cxn modelId="{CCF81E34-27EF-4FB7-95B4-0A88BADDCC70}" type="presParOf" srcId="{630FB110-93DA-45FE-8DEC-ACC9D89027B2}" destId="{8313DC12-CEF5-4A29-A5A9-F39E61A387D3}" srcOrd="1" destOrd="0" presId="urn:microsoft.com/office/officeart/2008/layout/HalfCircleOrganizationChart"/>
    <dgm:cxn modelId="{953FB8EE-DFA8-4F9B-90F7-59843395589D}" type="presParOf" srcId="{630FB110-93DA-45FE-8DEC-ACC9D89027B2}" destId="{63CDEA07-1BAA-45BF-A9F8-F1AA033D6CE3}" srcOrd="2" destOrd="0" presId="urn:microsoft.com/office/officeart/2008/layout/HalfCircleOrganizationChart"/>
    <dgm:cxn modelId="{455DE0A6-2787-4CBC-938C-6A39E3894767}" type="presParOf" srcId="{630FB110-93DA-45FE-8DEC-ACC9D89027B2}" destId="{6F8DE70B-6C0F-42FF-A27C-014977442955}" srcOrd="3" destOrd="0" presId="urn:microsoft.com/office/officeart/2008/layout/HalfCircleOrganizationChart"/>
    <dgm:cxn modelId="{DB4EE85F-DE94-4BF6-B349-17F7DCDB60A9}" type="presParOf" srcId="{68D3DFDD-D756-4264-BC82-C9B943C9C22B}" destId="{CDE082C2-1110-4DA7-8D34-A1C638F9C891}" srcOrd="1" destOrd="0" presId="urn:microsoft.com/office/officeart/2008/layout/HalfCircleOrganizationChart"/>
    <dgm:cxn modelId="{99D51125-3196-4BE8-92BF-8D5C21CB93E8}" type="presParOf" srcId="{CDE082C2-1110-4DA7-8D34-A1C638F9C891}" destId="{24CC4D3B-5963-4307-BBCA-5744CC2D674F}" srcOrd="0" destOrd="0" presId="urn:microsoft.com/office/officeart/2008/layout/HalfCircleOrganizationChart"/>
    <dgm:cxn modelId="{8EC838A3-5B04-41ED-B285-3E2DAE8AD861}" type="presParOf" srcId="{CDE082C2-1110-4DA7-8D34-A1C638F9C891}" destId="{30D3E1BE-BB44-4AFB-A419-C8CB716AAD0F}" srcOrd="1" destOrd="0" presId="urn:microsoft.com/office/officeart/2008/layout/HalfCircleOrganizationChart"/>
    <dgm:cxn modelId="{41C8403A-3E94-46C5-A40D-5F86D2D5BFC1}" type="presParOf" srcId="{30D3E1BE-BB44-4AFB-A419-C8CB716AAD0F}" destId="{9E61A99B-7090-4466-97A6-EFBE2D4E985C}" srcOrd="0" destOrd="0" presId="urn:microsoft.com/office/officeart/2008/layout/HalfCircleOrganizationChart"/>
    <dgm:cxn modelId="{EBDC8A1B-0B4B-4CD1-9B51-CA0664D9663E}" type="presParOf" srcId="{9E61A99B-7090-4466-97A6-EFBE2D4E985C}" destId="{016866DE-5CC9-419F-843B-CFCB0BFA98FA}" srcOrd="0" destOrd="0" presId="urn:microsoft.com/office/officeart/2008/layout/HalfCircleOrganizationChart"/>
    <dgm:cxn modelId="{017D831C-8E71-49EB-A8A5-9D977DEE195A}" type="presParOf" srcId="{9E61A99B-7090-4466-97A6-EFBE2D4E985C}" destId="{BCB3F154-E356-4AE6-A3A4-C6FD924418E7}" srcOrd="1" destOrd="0" presId="urn:microsoft.com/office/officeart/2008/layout/HalfCircleOrganizationChart"/>
    <dgm:cxn modelId="{3904C230-266D-46B8-BD27-10F92633B6BF}" type="presParOf" srcId="{9E61A99B-7090-4466-97A6-EFBE2D4E985C}" destId="{E5539489-EF8D-4247-92FE-8665B2C6767E}" srcOrd="2" destOrd="0" presId="urn:microsoft.com/office/officeart/2008/layout/HalfCircleOrganizationChart"/>
    <dgm:cxn modelId="{D481B97E-A296-40B0-A163-24E817168009}" type="presParOf" srcId="{9E61A99B-7090-4466-97A6-EFBE2D4E985C}" destId="{5C930CD8-ADF2-4A65-9FF4-E9878BC1B232}" srcOrd="3" destOrd="0" presId="urn:microsoft.com/office/officeart/2008/layout/HalfCircleOrganizationChart"/>
    <dgm:cxn modelId="{3F392376-0142-4C25-AAC3-B72E5135E3C8}" type="presParOf" srcId="{30D3E1BE-BB44-4AFB-A419-C8CB716AAD0F}" destId="{2964CBFC-F901-473A-89BA-7BA97EB6985F}" srcOrd="1" destOrd="0" presId="urn:microsoft.com/office/officeart/2008/layout/HalfCircleOrganizationChart"/>
    <dgm:cxn modelId="{378A41B0-5092-4D2D-963F-0225891DA269}" type="presParOf" srcId="{30D3E1BE-BB44-4AFB-A419-C8CB716AAD0F}" destId="{F32D6B48-B446-46E2-80BD-0E8D4CA6DAD6}" srcOrd="2" destOrd="0" presId="urn:microsoft.com/office/officeart/2008/layout/HalfCircleOrganizationChart"/>
    <dgm:cxn modelId="{179D9F47-2B1C-4D8E-80E0-EF316733F520}" type="presParOf" srcId="{CDE082C2-1110-4DA7-8D34-A1C638F9C891}" destId="{4E5DEAEB-C2AB-474E-92AB-975934B9FCA5}" srcOrd="2" destOrd="0" presId="urn:microsoft.com/office/officeart/2008/layout/HalfCircleOrganizationChart"/>
    <dgm:cxn modelId="{6B2AD4E1-115E-4606-8920-9EC0CE732769}" type="presParOf" srcId="{CDE082C2-1110-4DA7-8D34-A1C638F9C891}" destId="{E3A7C059-E394-4CD4-838A-48B5BFD6095A}" srcOrd="3" destOrd="0" presId="urn:microsoft.com/office/officeart/2008/layout/HalfCircleOrganizationChart"/>
    <dgm:cxn modelId="{BA54445D-9BFB-4D09-89E5-717104E51D47}" type="presParOf" srcId="{E3A7C059-E394-4CD4-838A-48B5BFD6095A}" destId="{0179EDE9-980C-4E65-AA04-021461F96F71}" srcOrd="0" destOrd="0" presId="urn:microsoft.com/office/officeart/2008/layout/HalfCircleOrganizationChart"/>
    <dgm:cxn modelId="{B67D7744-755F-4F0F-8E77-7C930206DA2E}" type="presParOf" srcId="{0179EDE9-980C-4E65-AA04-021461F96F71}" destId="{C82C2AA2-31B7-46B6-B99D-F92A5D37348E}" srcOrd="0" destOrd="0" presId="urn:microsoft.com/office/officeart/2008/layout/HalfCircleOrganizationChart"/>
    <dgm:cxn modelId="{EB3298B7-EF8C-47A4-A94F-6359510B2FA5}" type="presParOf" srcId="{0179EDE9-980C-4E65-AA04-021461F96F71}" destId="{C61A6973-7D98-4E7F-AD6A-0E27E6B62CDD}" srcOrd="1" destOrd="0" presId="urn:microsoft.com/office/officeart/2008/layout/HalfCircleOrganizationChart"/>
    <dgm:cxn modelId="{EA0F1F47-D60E-4EB9-859F-69563DF6325B}" type="presParOf" srcId="{0179EDE9-980C-4E65-AA04-021461F96F71}" destId="{2CC51331-A760-4B0C-8F75-AA07A014847C}" srcOrd="2" destOrd="0" presId="urn:microsoft.com/office/officeart/2008/layout/HalfCircleOrganizationChart"/>
    <dgm:cxn modelId="{3184CA05-C54F-4124-ABAB-9FA57D460670}" type="presParOf" srcId="{0179EDE9-980C-4E65-AA04-021461F96F71}" destId="{C1EB523B-803F-40A5-9CDC-E2BB061213A1}" srcOrd="3" destOrd="0" presId="urn:microsoft.com/office/officeart/2008/layout/HalfCircleOrganizationChart"/>
    <dgm:cxn modelId="{50BDF7DF-F080-4BE1-A8A4-9ED418CCF31D}" type="presParOf" srcId="{E3A7C059-E394-4CD4-838A-48B5BFD6095A}" destId="{CD00FB71-CC15-4EE6-98B7-A1CE599C78C4}" srcOrd="1" destOrd="0" presId="urn:microsoft.com/office/officeart/2008/layout/HalfCircleOrganizationChart"/>
    <dgm:cxn modelId="{0A8DD7B4-1404-4C4C-8E3C-B539B1A67B09}" type="presParOf" srcId="{E3A7C059-E394-4CD4-838A-48B5BFD6095A}" destId="{2D33147E-A205-49D8-B8EA-A229CB62A6C5}" srcOrd="2" destOrd="0" presId="urn:microsoft.com/office/officeart/2008/layout/HalfCircleOrganizationChart"/>
    <dgm:cxn modelId="{AD9F9761-FDA6-46A8-B04B-B6E9E1BB3792}" type="presParOf" srcId="{CDE082C2-1110-4DA7-8D34-A1C638F9C891}" destId="{8085E449-EC22-4651-A313-0FBE03C82AE0}" srcOrd="4" destOrd="0" presId="urn:microsoft.com/office/officeart/2008/layout/HalfCircleOrganizationChart"/>
    <dgm:cxn modelId="{13D9C12B-1CB6-4B18-B846-9A66817B0C66}" type="presParOf" srcId="{CDE082C2-1110-4DA7-8D34-A1C638F9C891}" destId="{757EA1B6-ED12-4194-9BAA-036F732B040C}" srcOrd="5" destOrd="0" presId="urn:microsoft.com/office/officeart/2008/layout/HalfCircleOrganizationChart"/>
    <dgm:cxn modelId="{FD722C6B-1AFC-41A7-8D1E-4884D019118B}" type="presParOf" srcId="{757EA1B6-ED12-4194-9BAA-036F732B040C}" destId="{02BEB0EF-FACF-49F8-942D-28C3610CA37C}" srcOrd="0" destOrd="0" presId="urn:microsoft.com/office/officeart/2008/layout/HalfCircleOrganizationChart"/>
    <dgm:cxn modelId="{C85C1AEC-4362-49A2-85D4-A2009666DDAE}" type="presParOf" srcId="{02BEB0EF-FACF-49F8-942D-28C3610CA37C}" destId="{5427AC53-2D0F-4649-92C0-E78175DC435C}" srcOrd="0" destOrd="0" presId="urn:microsoft.com/office/officeart/2008/layout/HalfCircleOrganizationChart"/>
    <dgm:cxn modelId="{65BDAF0E-8DB8-4976-91D8-7B03DDFE3DC9}" type="presParOf" srcId="{02BEB0EF-FACF-49F8-942D-28C3610CA37C}" destId="{AC860646-B2D3-48CA-A004-36EDC89065FD}" srcOrd="1" destOrd="0" presId="urn:microsoft.com/office/officeart/2008/layout/HalfCircleOrganizationChart"/>
    <dgm:cxn modelId="{F1233904-C5B9-448D-B5A6-4E563F873469}" type="presParOf" srcId="{02BEB0EF-FACF-49F8-942D-28C3610CA37C}" destId="{26159DF1-06C3-4A57-A705-6EE6E73A77C9}" srcOrd="2" destOrd="0" presId="urn:microsoft.com/office/officeart/2008/layout/HalfCircleOrganizationChart"/>
    <dgm:cxn modelId="{60BCB328-F605-4DEF-8514-3EBF179515DB}" type="presParOf" srcId="{02BEB0EF-FACF-49F8-942D-28C3610CA37C}" destId="{49CE12DE-A50C-448E-B00D-9D84496D2018}" srcOrd="3" destOrd="0" presId="urn:microsoft.com/office/officeart/2008/layout/HalfCircleOrganizationChart"/>
    <dgm:cxn modelId="{FD3A309A-652E-4504-9796-44102D14F0B3}" type="presParOf" srcId="{757EA1B6-ED12-4194-9BAA-036F732B040C}" destId="{F58F1EC9-1259-4098-B2E0-F1313C6C8C42}" srcOrd="1" destOrd="0" presId="urn:microsoft.com/office/officeart/2008/layout/HalfCircleOrganizationChart"/>
    <dgm:cxn modelId="{F6EE1B1C-59C9-4ED0-8135-1DC0418C3F52}" type="presParOf" srcId="{757EA1B6-ED12-4194-9BAA-036F732B040C}" destId="{28A32341-7B30-49E4-BF0C-B3737E3E4CBD}" srcOrd="2" destOrd="0" presId="urn:microsoft.com/office/officeart/2008/layout/HalfCircleOrganizationChart"/>
    <dgm:cxn modelId="{AE6F62DC-5AC2-4EF9-873C-43494CAFCDEF}" type="presParOf" srcId="{68D3DFDD-D756-4264-BC82-C9B943C9C22B}" destId="{FB4308FA-08F4-44F5-99F9-3885DBCCC34A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5E449-EC22-4651-A313-0FBE03C82AE0}">
      <dsp:nvSpPr>
        <dsp:cNvPr id="0" name=""/>
        <dsp:cNvSpPr/>
      </dsp:nvSpPr>
      <dsp:spPr>
        <a:xfrm>
          <a:off x="5029199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8769"/>
              </a:lnTo>
              <a:lnTo>
                <a:pt x="3558195" y="308769"/>
              </a:lnTo>
              <a:lnTo>
                <a:pt x="3558195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DEAEB-C2AB-474E-92AB-975934B9FCA5}">
      <dsp:nvSpPr>
        <dsp:cNvPr id="0" name=""/>
        <dsp:cNvSpPr/>
      </dsp:nvSpPr>
      <dsp:spPr>
        <a:xfrm>
          <a:off x="4983479" y="1716626"/>
          <a:ext cx="91440" cy="6175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CC4D3B-5963-4307-BBCA-5744CC2D674F}">
      <dsp:nvSpPr>
        <dsp:cNvPr id="0" name=""/>
        <dsp:cNvSpPr/>
      </dsp:nvSpPr>
      <dsp:spPr>
        <a:xfrm>
          <a:off x="1471004" y="1716626"/>
          <a:ext cx="3558195" cy="617538"/>
        </a:xfrm>
        <a:custGeom>
          <a:avLst/>
          <a:gdLst/>
          <a:ahLst/>
          <a:cxnLst/>
          <a:rect l="0" t="0" r="0" b="0"/>
          <a:pathLst>
            <a:path>
              <a:moveTo>
                <a:pt x="3558195" y="0"/>
              </a:moveTo>
              <a:lnTo>
                <a:pt x="3558195" y="308769"/>
              </a:lnTo>
              <a:lnTo>
                <a:pt x="0" y="308769"/>
              </a:lnTo>
              <a:lnTo>
                <a:pt x="0" y="6175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3DC12-CEF5-4A29-A5A9-F39E61A387D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CDEA07-1BAA-45BF-A9F8-F1AA033D6CE3}">
      <dsp:nvSpPr>
        <dsp:cNvPr id="0" name=""/>
        <dsp:cNvSpPr/>
      </dsp:nvSpPr>
      <dsp:spPr>
        <a:xfrm>
          <a:off x="4294035" y="246298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396B0-7BC3-482B-96D5-AFA523FB3F75}">
      <dsp:nvSpPr>
        <dsp:cNvPr id="0" name=""/>
        <dsp:cNvSpPr/>
      </dsp:nvSpPr>
      <dsp:spPr>
        <a:xfrm>
          <a:off x="3558871" y="510957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Data Analysis</a:t>
          </a:r>
        </a:p>
      </dsp:txBody>
      <dsp:txXfrm>
        <a:off x="3558871" y="510957"/>
        <a:ext cx="2940657" cy="941010"/>
      </dsp:txXfrm>
    </dsp:sp>
    <dsp:sp modelId="{BCB3F154-E356-4AE6-A3A4-C6FD924418E7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39489-EF8D-4247-92FE-8665B2C6767E}">
      <dsp:nvSpPr>
        <dsp:cNvPr id="0" name=""/>
        <dsp:cNvSpPr/>
      </dsp:nvSpPr>
      <dsp:spPr>
        <a:xfrm>
          <a:off x="735839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6866DE-5CC9-419F-843B-CFCB0BFA98FA}">
      <dsp:nvSpPr>
        <dsp:cNvPr id="0" name=""/>
        <dsp:cNvSpPr/>
      </dsp:nvSpPr>
      <dsp:spPr>
        <a:xfrm>
          <a:off x="675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Univariate</a:t>
          </a:r>
        </a:p>
      </dsp:txBody>
      <dsp:txXfrm>
        <a:off x="675" y="2598824"/>
        <a:ext cx="2940657" cy="941010"/>
      </dsp:txXfrm>
    </dsp:sp>
    <dsp:sp modelId="{C61A6973-7D98-4E7F-AD6A-0E27E6B62CDD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51331-A760-4B0C-8F75-AA07A014847C}">
      <dsp:nvSpPr>
        <dsp:cNvPr id="0" name=""/>
        <dsp:cNvSpPr/>
      </dsp:nvSpPr>
      <dsp:spPr>
        <a:xfrm>
          <a:off x="4294035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2C2AA2-31B7-46B6-B99D-F92A5D37348E}">
      <dsp:nvSpPr>
        <dsp:cNvPr id="0" name=""/>
        <dsp:cNvSpPr/>
      </dsp:nvSpPr>
      <dsp:spPr>
        <a:xfrm>
          <a:off x="3558871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Bivariate</a:t>
          </a:r>
        </a:p>
      </dsp:txBody>
      <dsp:txXfrm>
        <a:off x="3558871" y="2598824"/>
        <a:ext cx="2940657" cy="941010"/>
      </dsp:txXfrm>
    </dsp:sp>
    <dsp:sp modelId="{AC860646-B2D3-48CA-A004-36EDC89065FD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159DF1-06C3-4A57-A705-6EE6E73A77C9}">
      <dsp:nvSpPr>
        <dsp:cNvPr id="0" name=""/>
        <dsp:cNvSpPr/>
      </dsp:nvSpPr>
      <dsp:spPr>
        <a:xfrm>
          <a:off x="7852231" y="2334165"/>
          <a:ext cx="1470328" cy="147032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7AC53-2D0F-4649-92C0-E78175DC435C}">
      <dsp:nvSpPr>
        <dsp:cNvPr id="0" name=""/>
        <dsp:cNvSpPr/>
      </dsp:nvSpPr>
      <dsp:spPr>
        <a:xfrm>
          <a:off x="7117066" y="2598824"/>
          <a:ext cx="2940657" cy="941010"/>
        </a:xfrm>
        <a:prstGeom prst="rect">
          <a:avLst/>
        </a:prstGeom>
        <a:noFill/>
        <a:ln w="6350" cap="flat" cmpd="sng" algn="ctr">
          <a:noFill/>
          <a:prstDash val="solid"/>
        </a:ln>
        <a:effectLst>
          <a:softEdge rad="12700"/>
        </a:effectLst>
        <a:sp3d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Multivariate</a:t>
          </a:r>
        </a:p>
      </dsp:txBody>
      <dsp:txXfrm>
        <a:off x="7117066" y="2598824"/>
        <a:ext cx="2940657" cy="941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8AEEDE-6A94-4DFF-9948-472A05678795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3A1E8-58BE-4FE4-935C-29388F2347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36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3A1E8-58BE-4FE4-935C-29388F2347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8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91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8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98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1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99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48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1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11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15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5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CFFD4A2-5B10-40DF-BD1D-75D47AF6E02C}" type="datetimeFigureOut">
              <a:rPr lang="en-US" smtClean="0"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CE0B74B3-B813-42D8-A469-3BCB701F9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47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2.png"/><Relationship Id="rId4" Type="http://schemas.openxmlformats.org/officeDocument/2006/relationships/image" Target="../media/image15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.png"/><Relationship Id="rId4" Type="http://schemas.openxmlformats.org/officeDocument/2006/relationships/image" Target="../media/image2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jp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2.png"/><Relationship Id="rId4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2.png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2.png"/><Relationship Id="rId4" Type="http://schemas.openxmlformats.org/officeDocument/2006/relationships/image" Target="../media/image35.jp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2.png"/><Relationship Id="rId4" Type="http://schemas.openxmlformats.org/officeDocument/2006/relationships/image" Target="../media/image3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2.pn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2.png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4.jp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.png"/><Relationship Id="rId4" Type="http://schemas.openxmlformats.org/officeDocument/2006/relationships/image" Target="../media/image46.jp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2.png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79774-6036-6385-C783-6BB876DAF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545" y="219747"/>
            <a:ext cx="10455348" cy="569953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Global Superstore PROJECT</a:t>
            </a:r>
          </a:p>
        </p:txBody>
      </p:sp>
    </p:spTree>
    <p:extLst>
      <p:ext uri="{BB962C8B-B14F-4D97-AF65-F5344CB8AC3E}">
        <p14:creationId xmlns:p14="http://schemas.microsoft.com/office/powerpoint/2010/main" val="1164880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06DC8-01AA-01E5-9A60-70F397627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991" y="304800"/>
            <a:ext cx="10058400" cy="635181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6100" dirty="0">
                <a:latin typeface="Aldhabi" panose="01000000000000000000" pitchFamily="2" charset="-78"/>
                <a:cs typeface="Aldhabi" panose="01000000000000000000" pitchFamily="2" charset="-78"/>
              </a:rPr>
              <a:t>String Cleanup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extra spaces and converted values to lowercase in columns like: 'Order ID', 'Order Date', 'Ship Date', 'Ship Mode',    'Customer ID', 'Customer Name, etc.</a:t>
            </a:r>
            <a:endParaRPr lang="ar-EG" sz="6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Standardize Column Names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Cleaned column names: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Replaced spaces with underscores _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&amp;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Removed brackets ().</a:t>
            </a:r>
            <a:endParaRPr lang="ar-EG" sz="36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6000" dirty="0">
                <a:latin typeface="Aldhabi" panose="01000000000000000000" pitchFamily="2" charset="-78"/>
                <a:cs typeface="Aldhabi" panose="01000000000000000000" pitchFamily="2" charset="-78"/>
              </a:rPr>
              <a:t>Type Conversion (Dates)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Convert text date columns into proper datetime format for analysis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Define date columns → ["Order Date", "Ship Date"]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Loop through each column in the list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If the column exists → convert using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pd.to_datetime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[c], format="%d-%m-%Y", errors="coerce")</a:t>
            </a:r>
          </a:p>
          <a:p>
            <a:pPr marL="0" indent="0" algn="ctr">
              <a:buNone/>
            </a:pP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Invalid values become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NaT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(missing date)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20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F1F1C-E6FF-D790-61F2-FFA1E7142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446314"/>
            <a:ext cx="10058400" cy="572588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/>
              <a:t> </a:t>
            </a: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Categorical Columns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top 3 most frequent categories for each categorical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and listed them for each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Calculated dominant category ratio (max frequency percentage) per column.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400" dirty="0">
                <a:latin typeface="Aldhabi" panose="01000000000000000000" pitchFamily="2" charset="-78"/>
                <a:cs typeface="Aldhabi" panose="01000000000000000000" pitchFamily="2" charset="-78"/>
              </a:rPr>
              <a:t>Redefine Numerical Columns after Cleaning</a:t>
            </a:r>
            <a:r>
              <a:rPr lang="ar-EG" sz="54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Re-selected numerical columns after cleaning.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Replotted final histograms to validate data after removing outliers and irrelevant columns.</a:t>
            </a:r>
          </a:p>
        </p:txBody>
      </p:sp>
    </p:spTree>
    <p:extLst>
      <p:ext uri="{BB962C8B-B14F-4D97-AF65-F5344CB8AC3E}">
        <p14:creationId xmlns:p14="http://schemas.microsoft.com/office/powerpoint/2010/main" val="263566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A710D4-E7C0-35E3-4C70-A0880A2AB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7" y="1028700"/>
            <a:ext cx="4501242" cy="437843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5-FEATURE ENGINEERING:-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3E3C-6A17-E69F-16B5-0A74D5F93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822324"/>
            <a:ext cx="5132665" cy="5299338"/>
          </a:xfrm>
        </p:spPr>
        <p:txBody>
          <a:bodyPr anchor="ctr">
            <a:normAutofit fontScale="40000" lnSpcReduction="20000"/>
          </a:bodyPr>
          <a:lstStyle/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-DOMAIN KNOWLEDGE FEATURES.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-DATE AND TIME FEATURES.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-KPIs &amp; CORE AGGREGATIONS.</a:t>
            </a:r>
            <a:b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-RFM SCORING.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-PROFITABILITY PIVOTS.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-ABC ANALYSIS (Products &amp; Customers by Profit).</a:t>
            </a:r>
          </a:p>
          <a:p>
            <a:pPr marL="0" indent="0">
              <a:buNone/>
            </a:pPr>
            <a:r>
              <a:rPr lang="en-US" sz="9800" dirty="0">
                <a:latin typeface="Aldhabi" panose="01000000000000000000" pitchFamily="2" charset="-78"/>
                <a:cs typeface="Aldhabi" panose="01000000000000000000" pitchFamily="2" charset="-78"/>
              </a:rPr>
              <a:t> -COHORT RETENTION (Monthly).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7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7CE81-14FA-A109-C4AC-69BFEC887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29" y="700821"/>
            <a:ext cx="11674928" cy="610819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Summary of Actions Taken During FEATURE ENGINEERING:-</a:t>
            </a:r>
            <a:b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Domain Knowledge Features:-</a:t>
            </a:r>
            <a:endParaRPr lang="ar-EG" sz="4800" dirty="0">
              <a:solidFill>
                <a:schemeClr val="accent1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Unit_Price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Sales ÷ Quantity → price per unit.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Profit ÷ Sales → overall profit margin %.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Profitability_Category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Simplified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into Loss / Low / Medium / High.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Cleaned discount values between 0 and 1.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Discount_Level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Grouped discounts into 0%, 0–10%, 10–20%, 20–30%, 30%+.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positive profit orders.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Binned profit into Loss, Low, Medium, High (based on percentiles).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Days between Order Date and Ship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Categorized unit price into Low, Mid, High, Premium.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351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7593A-2250-B87B-C3AC-FDE52D958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717149"/>
            <a:ext cx="10058400" cy="5248221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Date &amp; Time Features:-</a:t>
            </a:r>
          </a:p>
          <a:p>
            <a:pPr marL="0" indent="0">
              <a:buNone/>
            </a:pP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year from Order Date.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month number.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Order_Quarter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fiscal quarter (1–4).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Combined year and month (e.g., “2023-07”).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Extracted day name (e.g., Monday, Tuesday).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Order_DOW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Day of week as number (0=Monday → 6=Sunday).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Order_Weekend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: Flag for weekend orders (Saturday/Sunday = 1).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0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3FBF-BE36-6B07-AF32-313F24932D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662" y="613736"/>
            <a:ext cx="10058400" cy="563466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KPIs &amp; Core Aggregations:-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sales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 of all profit values.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Overall_Margin_Pct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Ratio =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÷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Total_Sales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orders.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Customers_Count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customers.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Products_Count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Number of unique products.</a:t>
            </a:r>
          </a:p>
          <a:p>
            <a:pPr marL="0" indent="0">
              <a:buNone/>
            </a:pPr>
            <a:r>
              <a:rPr lang="en-US" sz="10000" dirty="0">
                <a:latin typeface="Aldhabi" panose="01000000000000000000" pitchFamily="2" charset="-78"/>
                <a:cs typeface="Aldhabi" panose="01000000000000000000" pitchFamily="2" charset="-78"/>
              </a:rPr>
              <a:t>Aggregations &amp; Trends</a:t>
            </a: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Monthly_Sales_Profit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Grouped by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Order_YearMonth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 → shows monthly sales and profit trends.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100" dirty="0" err="1">
                <a:latin typeface="Aldhabi" panose="01000000000000000000" pitchFamily="2" charset="-78"/>
                <a:cs typeface="Aldhabi" panose="01000000000000000000" pitchFamily="2" charset="-78"/>
              </a:rPr>
              <a:t>Category_Splits</a:t>
            </a: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: Summarized Sales &amp; Profit by: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Sub-Category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Segment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  • Country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03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BAFD65-EB5A-4F00-A0A3-850152E28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762" y="559307"/>
            <a:ext cx="10058400" cy="590136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1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RFM Scoring (Recency–Frequency–Monetary):-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 Goal: Classify customers based on purchasing behavior.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Metrics Calculated:-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Recency_Days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Days since the customer’s last order.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Frequency: Number of unique orders per customer.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Monetary: Total sales amount per customer.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Scoring &amp; Segmentation:-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Recency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F_Score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Frequency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Monetary value ranked into 5 quantiles (1–5).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RFM_Segment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Combined code (e.g., “545”).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800" dirty="0" err="1">
                <a:latin typeface="Aldhabi" panose="01000000000000000000" pitchFamily="2" charset="-78"/>
                <a:cs typeface="Aldhabi" panose="01000000000000000000" pitchFamily="2" charset="-78"/>
              </a:rPr>
              <a:t>RFM_Score</a:t>
            </a: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: Sum of R, F, and M scores → overall customer value indicator</a:t>
            </a:r>
            <a:r>
              <a:rPr lang="en-US" sz="3800" dirty="0"/>
              <a:t>.</a:t>
            </a:r>
          </a:p>
          <a:p>
            <a:pPr marL="0" indent="0">
              <a:buNone/>
            </a:pPr>
            <a:endParaRPr lang="en-US" sz="3800" dirty="0"/>
          </a:p>
          <a:p>
            <a:pPr marL="0" indent="0">
              <a:buNone/>
            </a:pPr>
            <a:r>
              <a:rPr lang="en-US" dirty="0"/>
              <a:t>✅ </a:t>
            </a:r>
            <a:r>
              <a:rPr lang="en-US" sz="3700" dirty="0">
                <a:latin typeface="Aldhabi" panose="01000000000000000000" pitchFamily="2" charset="-78"/>
                <a:cs typeface="Aldhabi" panose="01000000000000000000" pitchFamily="2" charset="-78"/>
              </a:rPr>
              <a:t>Helps identify loyal, high-value, and inactive customers for targeted strategies.</a:t>
            </a:r>
          </a:p>
        </p:txBody>
      </p:sp>
    </p:spTree>
    <p:extLst>
      <p:ext uri="{BB962C8B-B14F-4D97-AF65-F5344CB8AC3E}">
        <p14:creationId xmlns:p14="http://schemas.microsoft.com/office/powerpoint/2010/main" val="154536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5691-3074-082C-2A6E-FBF70B353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1" y="244929"/>
            <a:ext cx="10665606" cy="642801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09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Profitability Pivots:-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Goal: Summarize profit performance across key business dimensions.</a:t>
            </a:r>
          </a:p>
          <a:p>
            <a:pPr marL="0" indent="0">
              <a:buNone/>
            </a:pPr>
            <a:r>
              <a:rPr lang="en-US" sz="7300" dirty="0">
                <a:latin typeface="Aldhabi" panose="01000000000000000000" pitchFamily="2" charset="-78"/>
                <a:cs typeface="Aldhabi" panose="01000000000000000000" pitchFamily="2" charset="-78"/>
              </a:rPr>
              <a:t>Created Pivot Tables:-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5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Profit_Country_by_Category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Country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Profit_Segment_by_Category: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  Profit totals by Customer Segment × Category.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Profit_Year_by_Category: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  Yearly profit comparison across categories.</a:t>
            </a:r>
          </a:p>
          <a:p>
            <a:pPr marL="0" indent="0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-- Profit_Quarter_by_Category:</a:t>
            </a:r>
            <a:b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  Quarterly profit trends per category.</a:t>
            </a:r>
            <a:b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51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100" dirty="0">
                <a:latin typeface="Aldhabi" panose="01000000000000000000" pitchFamily="2" charset="-78"/>
                <a:cs typeface="Aldhabi" panose="01000000000000000000" pitchFamily="2" charset="-78"/>
              </a:rPr>
              <a:t>✅ </a:t>
            </a: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Enables multi-dimensional profit analysis to identify top-performing regions, segments, and time periods.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83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D01DE-F716-EC5B-5284-FB4D6F6BC0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443" y="321128"/>
            <a:ext cx="11566070" cy="64389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6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ABC Analysis (Products &amp; Customers by Profit):-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Classify products and customers based on their contribution to total profit.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Method: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Sort items by total Profit (descending).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Compute each item’s cumulative share of overall profit.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Assign ABC categories based on contribution: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A: Top 80% of profit (most valuable)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B: Next 15% of profit (moderate value)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  • C: Remaining 5% (low value)</a:t>
            </a:r>
          </a:p>
          <a:p>
            <a:pPr marL="0" indent="0">
              <a:buNone/>
            </a:pPr>
            <a:r>
              <a:rPr lang="en-US" sz="39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ABC_Products_by_Profit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Product-level profitability ranking.</a:t>
            </a:r>
            <a:b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--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ABC_Customers_by_Profit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: Customer-level profitability ranking.</a:t>
            </a:r>
          </a:p>
          <a:p>
            <a:pPr marL="0" indent="0">
              <a:buNone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✅ Supports strategic focus on high-profit products &amp; key customers.</a:t>
            </a:r>
          </a:p>
        </p:txBody>
      </p:sp>
    </p:spTree>
    <p:extLst>
      <p:ext uri="{BB962C8B-B14F-4D97-AF65-F5344CB8AC3E}">
        <p14:creationId xmlns:p14="http://schemas.microsoft.com/office/powerpoint/2010/main" val="2970754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B4083-ABFC-EF48-BC81-4C45EF00A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29" y="506185"/>
            <a:ext cx="10502319" cy="591638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7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Cohort Retention (Monthly):-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Goal: Measure customer retention over time based on first purchase month.</a:t>
            </a: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Process: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Extract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OrderMonth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(month of each order).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Identify each customer’s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CohortMonth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(first purchase month).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Compute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MonthIndex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= months since first purchase.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Build a cohort table showing unique customers per month since joining.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Calculate Retention Rate = active customers ÷ initial cohort size.</a:t>
            </a:r>
            <a:b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endParaRPr lang="en-US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200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Cohort Sizes: Number of new customers per first month.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-- Retention Table: Monthly retention ratios for each cohort.</a:t>
            </a:r>
          </a:p>
          <a:p>
            <a:pPr marL="0" indent="0">
              <a:buNone/>
            </a:pP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✅ Helps track customer loyalty and long-term engagement trends.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236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FF1F1F7-5B5B-DB43-9773-7548CF209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200" dirty="0"/>
              <a:t>Global Superstore Project Stages:-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55087-8D13-5818-4E16-0160831C13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503274"/>
            <a:ext cx="5142658" cy="562933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2- Data Loading.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3- Data Exploration (Overview about the data).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4- Data Cleaning.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5- Feature Engineering.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6- Data Analysis.</a:t>
            </a:r>
            <a:b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7-Pipeline.</a:t>
            </a:r>
          </a:p>
        </p:txBody>
      </p:sp>
    </p:spTree>
    <p:extLst>
      <p:ext uri="{BB962C8B-B14F-4D97-AF65-F5344CB8AC3E}">
        <p14:creationId xmlns:p14="http://schemas.microsoft.com/office/powerpoint/2010/main" val="18202100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A943D298-0548-4C7A-870B-7594104F8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F7B26C5-D249-4988-B86B-5A3D9E7B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60" y="0"/>
            <a:ext cx="12188952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F093C-87D8-C2F1-8A49-E258407E7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6-Data Analysis:-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6FDAED0-8B04-4181-B3D3-EA0A93C66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61B6F0D-567B-4CFA-BF50-79FDAC6EB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CE5D194-0A7E-49A6-B737-F71C1B3960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E9C215-88F9-11EE-7259-BE4A67DCA0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473802"/>
              </p:ext>
            </p:extLst>
          </p:nvPr>
        </p:nvGraphicFramePr>
        <p:xfrm>
          <a:off x="1069848" y="2121408"/>
          <a:ext cx="10058400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845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21B8F-CCDD-5927-450E-B66977BDC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79" y="490818"/>
            <a:ext cx="6743845" cy="568138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6-Data Analysis:-</a:t>
            </a:r>
          </a:p>
          <a:p>
            <a:pPr marL="0" indent="0" algn="ctr">
              <a:lnSpc>
                <a:spcPct val="70000"/>
              </a:lnSpc>
              <a:buNone/>
            </a:pPr>
            <a:b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Analytical Questions:</a:t>
            </a:r>
          </a:p>
          <a:p>
            <a:pPr marL="0" indent="0" algn="ctr">
              <a:lnSpc>
                <a:spcPct val="70000"/>
              </a:lnSpc>
              <a:buNone/>
            </a:pP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Univariate Analysis (Single Variable)</a:t>
            </a:r>
          </a:p>
          <a:p>
            <a:pPr marL="0" indent="0" algn="ctr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1-Calculated: Overall column means.</a:t>
            </a:r>
            <a:br>
              <a:rPr lang="ar-EG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2-Calculated: Overall column medians.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3-Calculated: standard deviation of each numerical column.</a:t>
            </a:r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E9FA01EA-0E69-8EEC-5C14-F64E38D08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0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squares with different colors&#10;&#10;AI-generated content may be incorrect.">
            <a:extLst>
              <a:ext uri="{FF2B5EF4-FFF2-40B4-BE49-F238E27FC236}">
                <a16:creationId xmlns:a16="http://schemas.microsoft.com/office/drawing/2014/main" id="{18488F8F-3B04-075C-E9DC-D1656405F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5" y="67235"/>
            <a:ext cx="5995147" cy="33617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1BEFB-D3F7-13A4-BB50-AB0526BE8D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810986"/>
            <a:ext cx="5299585" cy="5361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Distribution of Profitability Categories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orders by Profitability Category.</a:t>
            </a:r>
          </a:p>
          <a:p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</a:t>
            </a: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Distribution of Discount Levels</a:t>
            </a:r>
            <a:endParaRPr lang="en-US" sz="32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how discount levels are distributed across orders.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rectangles&#10;&#10;AI-generated content may be incorrect.">
            <a:extLst>
              <a:ext uri="{FF2B5EF4-FFF2-40B4-BE49-F238E27FC236}">
                <a16:creationId xmlns:a16="http://schemas.microsoft.com/office/drawing/2014/main" id="{08BC04D3-82E4-7B19-F16A-9D99218F8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3" y="3770522"/>
            <a:ext cx="5876365" cy="308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16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7EC0D7F2-3DE5-D460-EEFA-23F777EB5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6" y="208429"/>
            <a:ext cx="7631205" cy="34626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4EBD3-2EBB-8653-7A6E-B9E0A331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382292"/>
            <a:ext cx="4218881" cy="578990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5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6-How many lines fall into each unit price band?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Builds a clean bar chart of Unit Price Band distribution by: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computing value counts of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unitprice_band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excluding null bands from the plot, and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visualizing counts per band with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(clear title and axis labels).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7-Distribution of Gross Margin %?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with marginal box plot was used to analyze the distribution of profit margins.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4F43444A-9E51-1462-1AFD-4E3F0CCE01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" y="3671047"/>
            <a:ext cx="7719710" cy="31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5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blue bars&#10;&#10;AI-generated content may be incorrect.">
            <a:extLst>
              <a:ext uri="{FF2B5EF4-FFF2-40B4-BE49-F238E27FC236}">
                <a16:creationId xmlns:a16="http://schemas.microsoft.com/office/drawing/2014/main" id="{C8AA9B78-67FD-10AB-DCFE-4A7E9A1B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7785846" cy="310627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494C5-A0FC-6CBB-5680-EB4CF81EF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564776"/>
            <a:ext cx="3544034" cy="5607424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8-How are shipping delays distributed?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histogram was used to show the distribution of shipping delays in days.</a:t>
            </a:r>
          </a:p>
          <a:p>
            <a:pPr marL="0" indent="0">
              <a:lnSpc>
                <a:spcPct val="70000"/>
              </a:lnSpc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9-What is the density &amp; distribution of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Plot to assess central tendency, skewness, and tail behavior of Sales</a:t>
            </a:r>
            <a:r>
              <a:rPr lang="en-US" sz="1600" dirty="0"/>
              <a:t>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line on a white background&#10;&#10;AI-generated content may be incorrect.">
            <a:extLst>
              <a:ext uri="{FF2B5EF4-FFF2-40B4-BE49-F238E27FC236}">
                <a16:creationId xmlns:a16="http://schemas.microsoft.com/office/drawing/2014/main" id="{DE3E601C-0CB5-5337-71D5-E36A98AEF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" y="3267635"/>
            <a:ext cx="7839635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89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bar graph with white text&#10;&#10;AI-generated content may be incorrect.">
            <a:extLst>
              <a:ext uri="{FF2B5EF4-FFF2-40B4-BE49-F238E27FC236}">
                <a16:creationId xmlns:a16="http://schemas.microsoft.com/office/drawing/2014/main" id="{BEDDCFBD-B16C-66F7-A420-F47F8D31E6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0"/>
            <a:ext cx="7401968" cy="34962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DA6B2-64FD-7A67-6FFA-58E73BA01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123986"/>
            <a:ext cx="3544034" cy="604821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10-What is the distribution of Profit?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check profitability spread, symmetry, and presence of negative-profit tail.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11-How is Discount distributed?</a:t>
            </a:r>
          </a:p>
          <a:p>
            <a:pPr marL="0" indent="0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Histogram to examine common discount levels and detect unusual/rare discounting patterns.</a:t>
            </a:r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and white squares&#10;&#10;AI-generated content may be incorrect.">
            <a:extLst>
              <a:ext uri="{FF2B5EF4-FFF2-40B4-BE49-F238E27FC236}">
                <a16:creationId xmlns:a16="http://schemas.microsoft.com/office/drawing/2014/main" id="{4C43CA4A-603B-00F0-46F2-A5509DDDB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620"/>
            <a:ext cx="7807117" cy="34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24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blue square&#10;&#10;AI-generated content may be incorrect.">
            <a:extLst>
              <a:ext uri="{FF2B5EF4-FFF2-40B4-BE49-F238E27FC236}">
                <a16:creationId xmlns:a16="http://schemas.microsoft.com/office/drawing/2014/main" id="{E01A12A0-7FAD-8CB9-6E57-B11447A35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682" y="0"/>
            <a:ext cx="7916991" cy="35567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EFA7D-2FC6-36B9-6856-609BCCB20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392624"/>
            <a:ext cx="3854835" cy="600301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 What is the distribution of Quantity?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Box plot to reveal median, IQR, and outliers in item quantities per order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6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13-Which Categories have the most records?</a:t>
            </a:r>
            <a:endParaRPr lang="ar-EG" sz="35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category appears in the dataset.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Converts the counts into a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for plotting.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“category” and “count”.</a:t>
            </a:r>
          </a:p>
          <a:p>
            <a:pPr marL="0" indent="0">
              <a:buNone/>
            </a:pP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category frequencies using </a:t>
            </a:r>
            <a:r>
              <a:rPr lang="en-US" sz="45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5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rectangles&#10;&#10;AI-generated content may be incorrect.">
            <a:extLst>
              <a:ext uri="{FF2B5EF4-FFF2-40B4-BE49-F238E27FC236}">
                <a16:creationId xmlns:a16="http://schemas.microsoft.com/office/drawing/2014/main" id="{38F51C9F-3191-5431-E841-F922E38B94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3982"/>
            <a:ext cx="7807116" cy="313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aph of blue squares&#10;&#10;AI-generated content may be incorrect.">
            <a:extLst>
              <a:ext uri="{FF2B5EF4-FFF2-40B4-BE49-F238E27FC236}">
                <a16:creationId xmlns:a16="http://schemas.microsoft.com/office/drawing/2014/main" id="{77AA9438-6917-7573-181B-48C75D8EE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" y="0"/>
            <a:ext cx="7728733" cy="33415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AA39-A8CB-23AE-E792-CF0BDF73A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8454" y="200311"/>
            <a:ext cx="4153545" cy="656211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14-Which Regions contribute the most?</a:t>
            </a:r>
            <a:endParaRPr lang="ar-EG" sz="57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Counts how many times each region appears in the dataset.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Converts the result into a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for visualization.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Renames columns to “region” and “count”.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number of records per region using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 err="1">
                <a:latin typeface="Aldhabi" panose="01000000000000000000" pitchFamily="2" charset="-78"/>
                <a:cs typeface="Aldhabi" panose="01000000000000000000" pitchFamily="2" charset="-78"/>
              </a:rPr>
              <a:t>Expres</a:t>
            </a:r>
            <a:endParaRPr lang="ar-EG" sz="4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5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are Segments distributed?</a:t>
            </a:r>
          </a:p>
          <a:p>
            <a:pPr marL="0" indent="0">
              <a:buNone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Histogram of customer Segments to understand user mix (Consumer, Corporate, Home Office, etc.).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9" descr="A blue rectangles on a white background&#10;&#10;AI-generated content may be incorrect.">
            <a:extLst>
              <a:ext uri="{FF2B5EF4-FFF2-40B4-BE49-F238E27FC236}">
                <a16:creationId xmlns:a16="http://schemas.microsoft.com/office/drawing/2014/main" id="{A3099DE2-3E6D-5174-C2A5-007F139D42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7771"/>
            <a:ext cx="7772400" cy="318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16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white bar graph&#10;&#10;AI-generated content may be incorrect.">
            <a:extLst>
              <a:ext uri="{FF2B5EF4-FFF2-40B4-BE49-F238E27FC236}">
                <a16:creationId xmlns:a16="http://schemas.microsoft.com/office/drawing/2014/main" id="{17B06D40-FC76-3729-3806-E31F68B88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-114300"/>
            <a:ext cx="7603835" cy="33147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7E31A-5E68-821C-C03B-124EC86196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4800" y="171119"/>
            <a:ext cx="4127715" cy="6001081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16-What is the frequency of different Ship Modes?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Histogram of Ship Mode to inspect operational mix (Standard, Second Class, First Class, Same Day).</a:t>
            </a:r>
          </a:p>
          <a:p>
            <a:pPr marL="0" indent="0">
              <a:lnSpc>
                <a:spcPct val="70000"/>
              </a:lnSpc>
              <a:buNone/>
            </a:pP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17-What are the most common Sub-Categories?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Ordered bar chart ranks Sub-Categories by frequency to expose long-tail items.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person&#10;&#10;AI-generated content may be incorrect.">
            <a:extLst>
              <a:ext uri="{FF2B5EF4-FFF2-40B4-BE49-F238E27FC236}">
                <a16:creationId xmlns:a16="http://schemas.microsoft.com/office/drawing/2014/main" id="{33A53C1E-0672-0333-09C9-5BAC4EC32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85" y="3429000"/>
            <a:ext cx="7604501" cy="312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5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7D660-C03B-DDAA-DBB4-801FB8F13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93" y="0"/>
            <a:ext cx="7545274" cy="800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Bivariate Analysis (Two Variables)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1-calculate mean 'sales' for each 'category'?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category, including missing values (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dropna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=False).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(mean) sales for each category.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Prints the mean sales per category to the output.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does the average gross margin vary across discount levels?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 by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gross margin percentage for each discount level.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bar chart showing the average gross margin % by discount level using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Express.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836A0E-A456-4BA0-2974-B7101405A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274" y="1379348"/>
            <a:ext cx="4617533" cy="420004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20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F9E27C5-E477-8866-C243-7CC8E7D76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176" y="808149"/>
            <a:ext cx="10058400" cy="495469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1- Data Understanding (Understand what each column represent).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-Understand the structure of the dataset.</a:t>
            </a:r>
            <a:b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-Import necessary analysis and processing libraries.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5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2- Data Loading.</a:t>
            </a:r>
            <a:b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</a:br>
            <a:r>
              <a:rPr lang="en-US" sz="44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-</a:t>
            </a:r>
            <a:r>
              <a:rPr lang="en-US" sz="4600" dirty="0">
                <a:solidFill>
                  <a:schemeClr val="tx1"/>
                </a:solidFill>
                <a:latin typeface="Aldhabi" panose="01000000000000000000" pitchFamily="2" charset="-78"/>
                <a:ea typeface="+mn-ea"/>
                <a:cs typeface="Aldhabi" panose="01000000000000000000" pitchFamily="2" charset="-78"/>
              </a:rPr>
              <a:t>Load the file Global_Superstore2.csv.</a:t>
            </a:r>
          </a:p>
        </p:txBody>
      </p:sp>
    </p:spTree>
    <p:extLst>
      <p:ext uri="{BB962C8B-B14F-4D97-AF65-F5344CB8AC3E}">
        <p14:creationId xmlns:p14="http://schemas.microsoft.com/office/powerpoint/2010/main" val="3733031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4C6A80A-C3F4-48DE-80ED-845C8B3E13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070" y="0"/>
            <a:ext cx="754193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rectangle with white text&#10;&#10;AI-generated content may be incorrect.">
            <a:extLst>
              <a:ext uri="{FF2B5EF4-FFF2-40B4-BE49-F238E27FC236}">
                <a16:creationId xmlns:a16="http://schemas.microsoft.com/office/drawing/2014/main" id="{64BED439-4E2C-983D-339D-E1B218422F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0631"/>
            <a:ext cx="5910020" cy="2955010"/>
          </a:xfrm>
          <a:prstGeom prst="rect">
            <a:avLst/>
          </a:prstGeom>
        </p:spPr>
      </p:pic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59CE9492-B952-F156-D118-D5E4486AC3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533614"/>
            <a:ext cx="5910020" cy="32494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8F5A-99FD-1847-179C-64249817E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4819" y="61993"/>
            <a:ext cx="5485565" cy="61102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profit bucket contributes most to total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bar chart was used to show which profit buckets contribute most to total profit.</a:t>
            </a:r>
          </a:p>
          <a:p>
            <a:pPr marL="0" indent="0">
              <a:buNone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unit price differ across profitability categories?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unit price distribution across profitability categories.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E2417C7-A82F-44F7-A96F-B751F330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41F7344-9C8B-4289-B22F-5A9BE386F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D44D01D-A2CB-4AC9-9D70-A4DC027D1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867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a line&#10;&#10;AI-generated content may be incorrect.">
            <a:extLst>
              <a:ext uri="{FF2B5EF4-FFF2-40B4-BE49-F238E27FC236}">
                <a16:creationId xmlns:a16="http://schemas.microsoft.com/office/drawing/2014/main" id="{B107B363-B3A6-E6F4-754D-1F7C9785E7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09" cy="30995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ABA36-6A1C-578A-4C92-64743BCD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4468" y="171119"/>
            <a:ext cx="4277531" cy="6291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5-How do sales evolve over time (by month)?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line chart was used to visualize how sales evolve month over month.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6-Is there a margin difference between weekend vs weekday orders?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 box plot was used to compare gross margin % between weekend and weekday orders.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406012-5A34-D1CA-11CD-69DA01783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853" y="3637428"/>
            <a:ext cx="7907969" cy="309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38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738F1E8E-7B70-1692-8A0C-36C902840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790481" cy="313989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F4044-F29E-2E12-29AE-22E30914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10" y="171119"/>
            <a:ext cx="4355689" cy="65157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7-What is the relationship between discount rate and gross margin?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Removes rows with missing values in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or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 comparing Discount % (x-axis) and Gross Margin % (y-axis).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Adds category, sub-category, and </a:t>
            </a:r>
            <a:r>
              <a:rPr lang="en-US" sz="3500" dirty="0" err="1">
                <a:latin typeface="Aldhabi" panose="01000000000000000000" pitchFamily="2" charset="-78"/>
                <a:cs typeface="Aldhabi" panose="01000000000000000000" pitchFamily="2" charset="-78"/>
              </a:rPr>
              <a:t>product_name</a:t>
            </a: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 as hover details.</a:t>
            </a:r>
          </a:p>
          <a:p>
            <a:pPr marL="0" indent="0">
              <a:buNone/>
            </a:pPr>
            <a:r>
              <a:rPr lang="en-US" sz="47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 What is the relationship between Sales and Profit?</a:t>
            </a:r>
          </a:p>
          <a:p>
            <a:pPr marL="0" indent="0">
              <a:buNone/>
            </a:pPr>
            <a:r>
              <a:rPr lang="en-US" sz="3500" dirty="0">
                <a:latin typeface="Aldhabi" panose="01000000000000000000" pitchFamily="2" charset="-78"/>
                <a:cs typeface="Aldhabi" panose="01000000000000000000" pitchFamily="2" charset="-78"/>
              </a:rPr>
              <a:t>Scatter plot reveals linearity/non-linearity, heteroscedasticity, and high-sales low-profit cases.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9" name="Picture 8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5A139811-6475-8C8F-09D6-9DEA4524F2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267635"/>
            <a:ext cx="7790480" cy="359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11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B3FBD6FA-752B-24AA-B063-BD3D1C4FAA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07576"/>
            <a:ext cx="7516268" cy="31331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31F9E-28AC-CD33-289C-D85D7FCC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15133"/>
            <a:ext cx="3544034" cy="5857068"/>
          </a:xfrm>
        </p:spPr>
        <p:txBody>
          <a:bodyPr>
            <a:norm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9-How does Discount affect Profit?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plot to see sensitivity of Profit to Discount; negative slope suggests margin erosion.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10-Which Category generates the highest TOTAL Sales?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Sales per Category to surface revenue drivers.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45A1A49D-899E-0B5D-A64E-7072C278B5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" y="3617259"/>
            <a:ext cx="7516268" cy="31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54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C3483-1C51-7F5F-4EBC-4DD085FC1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604434"/>
            <a:ext cx="10058400" cy="5567766"/>
          </a:xfrm>
        </p:spPr>
        <p:txBody>
          <a:bodyPr/>
          <a:lstStyle/>
          <a:p>
            <a:pPr marL="0" indent="0">
              <a:lnSpc>
                <a:spcPct val="70000"/>
              </a:lnSpc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11-Which Region is the most profitable (TOTAL)?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Aggregated bar of total Profit per Region to spot geography-based performance gaps.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A graph of blue squares&#10;&#10;AI-generated content may be incorrect.">
            <a:extLst>
              <a:ext uri="{FF2B5EF4-FFF2-40B4-BE49-F238E27FC236}">
                <a16:creationId xmlns:a16="http://schemas.microsoft.com/office/drawing/2014/main" id="{CA4DC78A-1012-9A74-DA44-08ADAFB2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16" y="2043952"/>
            <a:ext cx="10485967" cy="412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75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circle with a triangle in the middle&#10;&#10;AI-generated content may be incorrect.">
            <a:extLst>
              <a:ext uri="{FF2B5EF4-FFF2-40B4-BE49-F238E27FC236}">
                <a16:creationId xmlns:a16="http://schemas.microsoft.com/office/drawing/2014/main" id="{57274F0D-4D63-3D5D-7450-22054DCB0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9" y="262218"/>
            <a:ext cx="6882269" cy="22927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66B2-DAF2-FA27-A183-2DABEE83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0" y="200311"/>
            <a:ext cx="4035650" cy="59718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12-Do different Segments have different AVERAGE Profit?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profit for each segment.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a new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DataFrame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seg_profit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showing each segment’s share of average profit.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2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 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per Segment shows relative profitability per customer type.</a:t>
            </a:r>
          </a:p>
          <a:p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4E2513A2-92DB-7D9D-4592-E1350E418E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3126440"/>
            <a:ext cx="7597502" cy="32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798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orful circle with different colors&#10;&#10;AI-generated content may be incorrect.">
            <a:extLst>
              <a:ext uri="{FF2B5EF4-FFF2-40B4-BE49-F238E27FC236}">
                <a16:creationId xmlns:a16="http://schemas.microsoft.com/office/drawing/2014/main" id="{EEDA4AE9-17BE-7FEB-5042-260CB0953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12" y="0"/>
            <a:ext cx="7436223" cy="35365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26D26-69A5-4A9D-F672-1B7A0126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363071"/>
            <a:ext cx="3544034" cy="580912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13- How does Ship Mode influence AVERAGE Sales?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Groups the dataset by shipping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Calculates the average sales for each mode.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Stores the result in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ship_sales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pie chart 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to show the proportion of average sales by ship mode.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Mean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28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bar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 per Ship Mode to test if faster shipping correlates with higher basket values.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8" name="Picture 7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C34AC825-B078-2CDF-5B69-86BE70D71D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6576"/>
            <a:ext cx="7823277" cy="332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68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red squares&#10;&#10;AI-generated content may be incorrect.">
            <a:extLst>
              <a:ext uri="{FF2B5EF4-FFF2-40B4-BE49-F238E27FC236}">
                <a16:creationId xmlns:a16="http://schemas.microsoft.com/office/drawing/2014/main" id="{18C3F98A-8ACE-6462-3F9D-3E5F20B61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60513"/>
            <a:ext cx="7692815" cy="31197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BF6CF-847F-F15D-621B-E46BB2BA1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171119"/>
            <a:ext cx="4355690" cy="65157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14-Do numeric features correlate?</a:t>
            </a:r>
            <a:endParaRPr lang="en-US" sz="40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Correlation heatmap across Sales, Profit, Discount, Quantity to pinpoint strong positive/negative links.</a:t>
            </a:r>
          </a:p>
          <a:p>
            <a:pPr marL="0" indent="0">
              <a:buNone/>
            </a:pPr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15-How does Profit distribution vary by Region?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Box plot by Region compares spread and medians; highlights regions with volatile profitability.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2664B40-2C82-58DE-84F1-E8A8DBD16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" y="3281082"/>
            <a:ext cx="7760051" cy="340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2981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showing a line of water&#10;&#10;AI-generated content may be incorrect.">
            <a:extLst>
              <a:ext uri="{FF2B5EF4-FFF2-40B4-BE49-F238E27FC236}">
                <a16:creationId xmlns:a16="http://schemas.microsoft.com/office/drawing/2014/main" id="{75203F38-CC4A-602B-4F84-2253772A3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42" y="505223"/>
            <a:ext cx="11127440" cy="3060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75E9D-6C47-43EF-E6A4-536DE1E1F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3981574"/>
            <a:ext cx="9787588" cy="195597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44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16-How does Sales distribution vary by Segment?</a:t>
            </a:r>
            <a:endParaRPr lang="en-US" sz="44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Violin by Segment shows density differences and outliers across customer groups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3228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40C03247-F6B4-C3CB-A3E2-83A03F82A6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" y="1"/>
            <a:ext cx="7442309" cy="31398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E6873-74FE-4AC2-3EB9-A84AD4CD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0963" y="294467"/>
            <a:ext cx="4107051" cy="6287147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sz="4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Multivariate Analysis (Three or More Variables):-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1-Which segment–category combos deliver the best margins?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Avg Margin by Segment ×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show average gross margin % across customer segments and categories.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2-How do discount levels and profitability categories interact on margin?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Margin by Discount Level × Profitability Category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A grouped bar chart was used to display margin interaction between discount level and profitability category.</a:t>
            </a:r>
          </a:p>
          <a:p>
            <a:pPr marL="0" indent="0">
              <a:buNone/>
            </a:pP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ABC30A90-B415-CECD-64B4-DA88DEFFA6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4700"/>
            <a:ext cx="7823277" cy="354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0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009EFC-4F63-68A4-E96E-91DDD71D5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3-Data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Exploration</a:t>
            </a:r>
            <a:endParaRPr lang="en-US" sz="7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56D62-46FE-6D04-CB4F-C08C8441C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61" y="2170168"/>
            <a:ext cx="12050232" cy="4203200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Inspecting the structure of the dataset using:</a:t>
            </a: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df.info() to display data types and the number of non-missing values.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identify the type of each column (numerical / categorical).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ar-EG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-Understanding dataset size:</a:t>
            </a:r>
            <a:br>
              <a:rPr lang="ar-EG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df.shape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get the number of rows and columns.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-Previewing sample data:</a:t>
            </a:r>
            <a:b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df.head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display the first 5 rows.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800" dirty="0">
                <a:latin typeface="Aldhabi" panose="01000000000000000000" pitchFamily="2" charset="-78"/>
                <a:cs typeface="Aldhabi" panose="01000000000000000000" pitchFamily="2" charset="-78"/>
              </a:rPr>
              <a:t>-Listing column names: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df.columns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to retrieve all column names.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068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57DF94EA-E4F5-32D9-4E13-D731C6A68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065"/>
            <a:ext cx="7836309" cy="29247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D2D37-B25F-690F-0E23-AC901C431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6309" y="0"/>
            <a:ext cx="4151744" cy="668688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3-Which categories drive sales trends over time?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Monthly Sales by Category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A multi-line chart was used to track category-wise sales trends over time.</a:t>
            </a:r>
          </a:p>
          <a:p>
            <a:pPr marL="0" indent="0">
              <a:buNone/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4-How does shipping delay relate to profit across segments?</a:t>
            </a:r>
          </a:p>
          <a:p>
            <a:pPr marL="0" indent="0">
              <a:buNone/>
            </a:pP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Shipping Delay vs Profit by Segment</a:t>
            </a:r>
            <a:endParaRPr lang="ar-EG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Filters rows missing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, profit, or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Selects hover columns: Category, Sub-Category, Product Name.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ship_delay_days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profitColor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→ segment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Shows product details on hover.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Reveals how shipping delays impact profit by segment.</a:t>
            </a:r>
            <a:endParaRPr lang="ar-EG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graph of a graph&#10;&#10;AI-generated content may be incorrect.">
            <a:extLst>
              <a:ext uri="{FF2B5EF4-FFF2-40B4-BE49-F238E27FC236}">
                <a16:creationId xmlns:a16="http://schemas.microsoft.com/office/drawing/2014/main" id="{F3725B23-DF7C-D9E5-142C-3156F2B46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780711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375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with red and blue lines&#10;&#10;AI-generated content may be incorrect.">
            <a:extLst>
              <a:ext uri="{FF2B5EF4-FFF2-40B4-BE49-F238E27FC236}">
                <a16:creationId xmlns:a16="http://schemas.microsoft.com/office/drawing/2014/main" id="{A314D4BE-559E-FBDA-CD05-E71521DC6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864"/>
            <a:ext cx="7836310" cy="37764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9C9F6-DE4D-4432-93E5-E262547AA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9634" y="200311"/>
            <a:ext cx="4200041" cy="64865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5-Does discount hurt/help margin similarly across profit buckets?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Discount % vs Gross Margin % by Profit Bucket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Removes rows missing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, or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Creates a scatter plot:</a:t>
            </a: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discount_pct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Color →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Hover shows Category, Sub-Category, Product Name.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Visualizes how discounts affect gross margin across profit levels.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7846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lorful squares with white text&#10;&#10;AI-generated content may be incorrect.">
            <a:extLst>
              <a:ext uri="{FF2B5EF4-FFF2-40B4-BE49-F238E27FC236}">
                <a16:creationId xmlns:a16="http://schemas.microsoft.com/office/drawing/2014/main" id="{F8B3CAFC-6BA7-3717-0809-3BDD2534C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0" y="1028054"/>
            <a:ext cx="7743319" cy="441701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2274C-8F87-C702-1E3E-F9B990184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620" y="322729"/>
            <a:ext cx="3683431" cy="62588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6-When do specific profit buckets occur during the week?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Order Count Heatmap — Weekday × Profit Bucket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Groups data by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and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Counts number of orders in each combination.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Creates a 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heatmap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showing order frequency:</a:t>
            </a: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X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order_weekday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Y →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endParaRPr lang="en-US" sz="24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274320" lvl="1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Color intensity → count</a:t>
            </a:r>
          </a:p>
          <a:p>
            <a:pPr marL="0" indent="0">
              <a:buNone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Highlights which weekdays perform best by profit category.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794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 shot of a graph&#10;&#10;AI-generated content may be incorrect.">
            <a:extLst>
              <a:ext uri="{FF2B5EF4-FFF2-40B4-BE49-F238E27FC236}">
                <a16:creationId xmlns:a16="http://schemas.microsoft.com/office/drawing/2014/main" id="{D30E1140-33FC-B955-2F57-5AEB04450B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065"/>
            <a:ext cx="7836309" cy="36172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63922-97E0-DF63-C833-7646A357D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6461" y="171119"/>
            <a:ext cx="4045058" cy="6411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7-Sales vs Profit colored by Category (size=Quantity)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Scatter with color &amp; size encodings for multi-dimensional view of product mix and order scale.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8-Sales distribution faceted by Region?</a:t>
            </a:r>
          </a:p>
          <a:p>
            <a:pPr marL="0" indent="0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Facet histograms split Sales by Region to compare shapes not just aggregates.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1D5DC8-525D-A9F3-5347-80FC999FF1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" y="3617259"/>
            <a:ext cx="7836309" cy="324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47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2DB6FA8A-6454-A191-753C-FD5985B671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36310" cy="325418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52DC5-3308-8E02-C435-E23402F6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9966" y="262217"/>
            <a:ext cx="4174209" cy="62574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Profit vs Discount by Segment &amp; Category?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Scatter colored by Segment and faceted by Category to reveal segment-specific discount sensitivities.</a:t>
            </a:r>
          </a:p>
          <a:p>
            <a:pPr marL="0" indent="0">
              <a:buNone/>
            </a:pP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Scatter Matrix (Sales, Profit, Discount, Quantity)?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Pairwise plots summarize relationships, distributions (diagonals), and potential nonlinear patterns.</a:t>
            </a:r>
          </a:p>
          <a:p>
            <a:pPr marL="0" indent="0">
              <a:buNone/>
            </a:pP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FC65F11-334E-883C-956C-57E97EEA7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96236"/>
            <a:ext cx="7836309" cy="325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1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D81D06-7E22-5849-B94E-C8B2CEE7B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575112"/>
            <a:ext cx="2640646" cy="268268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7-Machine Learning Pipeline</a:t>
            </a:r>
            <a:br>
              <a:rPr lang="en-US" sz="2800" dirty="0">
                <a:solidFill>
                  <a:srgbClr val="FFFFFF"/>
                </a:solidFill>
              </a:rPr>
            </a:br>
            <a:br>
              <a:rPr lang="en-US" sz="2800" dirty="0">
                <a:solidFill>
                  <a:srgbClr val="FFFFFF"/>
                </a:solidFill>
              </a:rPr>
            </a:b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0C355-8422-6FCD-2ED3-ECB4865B6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1089" y="725394"/>
            <a:ext cx="5142658" cy="5407212"/>
          </a:xfrm>
        </p:spPr>
        <p:txBody>
          <a:bodyPr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1-Define Targets (Regression + Classification).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2-Build Feature Matrix X.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3-Preprocessing.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4-Feature Selection (Embedded / L1) + Core Pipeline.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5-MODEL PERFORMANCE REPORT (Cross-Validated R² Summary).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6-Hyperparameter Tuning (RF / XGB /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7-Pick and Tune an Algorithm.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8-Auto Build R2_Report + Best Regression Model Selection.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9-Final Regression Evaluation &amp; Save Artifacts.</a:t>
            </a:r>
          </a:p>
          <a:p>
            <a:pPr marL="0" indent="0">
              <a:buNone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10-Classification (Precision/Recall ≥ 0.3).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20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Statistics">
            <a:extLst>
              <a:ext uri="{FF2B5EF4-FFF2-40B4-BE49-F238E27FC236}">
                <a16:creationId xmlns:a16="http://schemas.microsoft.com/office/drawing/2014/main" id="{6CD662E6-1991-EE27-730B-EAB8FDF3E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877900"/>
            <a:ext cx="5112461" cy="5112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767D-E70E-0B30-171F-3D780ACF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719418"/>
            <a:ext cx="5299585" cy="5452782"/>
          </a:xfrm>
        </p:spPr>
        <p:txBody>
          <a:bodyPr>
            <a:normAutofit/>
          </a:bodyPr>
          <a:lstStyle/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Objective: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Build a robust ML pipeline ensuring data integrity and high predictive performance.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Covers: </a:t>
            </a:r>
          </a:p>
          <a:p>
            <a:pPr algn="ctr">
              <a:buFontTx/>
              <a:buChar char="-"/>
              <a:defRPr sz="1800"/>
            </a:pPr>
            <a:r>
              <a:rPr lang="en-US" sz="4000" dirty="0">
                <a:latin typeface="Aldhabi" panose="01000000000000000000" pitchFamily="2" charset="-78"/>
                <a:cs typeface="Aldhabi" panose="01000000000000000000" pitchFamily="2" charset="-78"/>
              </a:rPr>
              <a:t>Preprocessing, Feature Selection, Model Training, Evaluation, and Classification</a:t>
            </a:r>
            <a:r>
              <a:rPr lang="en-US" sz="18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90505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27B2A67-E080-2DCD-9AF0-ECCDDE8664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270" y="92529"/>
            <a:ext cx="11854543" cy="6613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1: Define Targets: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Define the target variable for both Regression and Classification.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Regression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continuous profit values.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Classification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): Predict profitability (1=Profitable, 0=Loss).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Code: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y_reg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(float)</a:t>
            </a:r>
          </a:p>
          <a:p>
            <a:pPr marL="0" indent="0" algn="ctr">
              <a:buNone/>
              <a:defRPr sz="1800"/>
            </a:pP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y_clf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 = (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df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['Profit'] &gt; 0).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astype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(int)</a:t>
            </a:r>
          </a:p>
          <a:p>
            <a:pPr marL="0" indent="0" algn="ctr">
              <a:buNone/>
            </a:pPr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2: Build Feature Matrix: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Goal: Construct X matrix by excluding target and ID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Convert datetime columns to numeric features (Year, Month, </a:t>
            </a:r>
            <a:r>
              <a:rPr lang="en-US" sz="2400" dirty="0" err="1">
                <a:latin typeface="Aldhabi" panose="01000000000000000000" pitchFamily="2" charset="-78"/>
                <a:cs typeface="Aldhabi" panose="01000000000000000000" pitchFamily="2" charset="-78"/>
              </a:rPr>
              <a:t>DayOfWeek</a:t>
            </a: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Separate numeric and categorical columns.</a:t>
            </a:r>
          </a:p>
          <a:p>
            <a:pPr marL="0" indent="0" algn="ctr">
              <a:buNone/>
              <a:defRPr sz="1800"/>
            </a:pPr>
            <a:r>
              <a:rPr lang="en-US" sz="2400" dirty="0">
                <a:latin typeface="Aldhabi" panose="01000000000000000000" pitchFamily="2" charset="-78"/>
                <a:cs typeface="Aldhabi" panose="01000000000000000000" pitchFamily="2" charset="-78"/>
              </a:rPr>
              <a:t>Ensures consistent input for preprocessing and model training.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527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39A55-33FD-EA2B-3E5F-E1748284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653241"/>
            <a:ext cx="5132665" cy="5228279"/>
          </a:xfrm>
        </p:spPr>
        <p:txBody>
          <a:bodyPr anchor="ctr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3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3: Preprocessing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Goal: Clean, impute, scale, and encode data before modeling.</a:t>
            </a:r>
          </a:p>
          <a:p>
            <a:pPr algn="ctr"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Numeric: Impute missing (median)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 Categorical: Impute (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) +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Modified </a:t>
            </a:r>
            <a:r>
              <a:rPr lang="en-US" sz="3000" dirty="0" err="1">
                <a:latin typeface="Aldhabi" panose="01000000000000000000" pitchFamily="2" charset="-78"/>
                <a:cs typeface="Aldhabi" panose="01000000000000000000" pitchFamily="2" charset="-78"/>
              </a:rPr>
              <a:t>build_preprocess</a:t>
            </a: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() now accepts selector to avoid dependency errors.</a:t>
            </a:r>
          </a:p>
          <a:p>
            <a:pPr marL="0" indent="0" algn="ctr">
              <a:buNone/>
              <a:defRPr sz="1800"/>
            </a:pPr>
            <a:endParaRPr lang="en-US" sz="30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000" dirty="0">
                <a:latin typeface="Aldhabi" panose="01000000000000000000" pitchFamily="2" charset="-78"/>
                <a:cs typeface="Aldhabi" panose="01000000000000000000" pitchFamily="2" charset="-78"/>
              </a:rPr>
              <a:t>Output: Unified ColumnTransformer for both numeric and categorical features.</a:t>
            </a:r>
          </a:p>
          <a:p>
            <a:endParaRPr lang="en-US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93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raph">
            <a:extLst>
              <a:ext uri="{FF2B5EF4-FFF2-40B4-BE49-F238E27FC236}">
                <a16:creationId xmlns:a16="http://schemas.microsoft.com/office/drawing/2014/main" id="{30EE92B4-3947-5106-EBC5-28E4ABA5C0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64" r="26030"/>
          <a:stretch>
            <a:fillRect/>
          </a:stretch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3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FCFA-24D5-4A60-D896-C72A208F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587829"/>
            <a:ext cx="4869179" cy="5485425"/>
          </a:xfrm>
        </p:spPr>
        <p:txBody>
          <a:bodyPr anchor="t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4: Feature Selection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most important features using Lasso (L1 regularization).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Mathematical form: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min_w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(1/2n * ||y -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Xw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||^2 + </a:t>
            </a:r>
            <a:r>
              <a:rPr lang="el-GR" sz="3200" dirty="0">
                <a:cs typeface="Aldhabi" panose="01000000000000000000" pitchFamily="2" charset="-78"/>
              </a:rPr>
              <a:t>α||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w||₁)</a:t>
            </a:r>
          </a:p>
          <a:p>
            <a:pPr algn="ctr">
              <a:lnSpc>
                <a:spcPct val="70000"/>
              </a:lnSpc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Pipeline order: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('prep', preprocess) → ('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', selector) → ('model', estimator)</a:t>
            </a:r>
          </a:p>
          <a:p>
            <a:endParaRPr lang="en-US" sz="1300" dirty="0">
              <a:solidFill>
                <a:srgbClr val="000000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1668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4A6A0-7257-1EDE-E400-12EFD91881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6" y="746262"/>
            <a:ext cx="11929730" cy="534264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-Descriptive data analysis: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(include='number') for descriptive statistics of numerical data.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df.describe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(include='object') for categorical data.</a:t>
            </a:r>
            <a:br>
              <a:rPr lang="en-US" sz="2400" dirty="0"/>
            </a:br>
            <a:br>
              <a:rPr lang="en-US" sz="2400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 -Analyzing column uniqueness:</a:t>
            </a:r>
            <a:br>
              <a:rPr lang="en-US" sz="32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df.nunique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 to count the number of unique values in each column.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</a:t>
            </a: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Checking for duplicates:</a:t>
            </a:r>
            <a:br>
              <a:rPr lang="en-US" sz="2800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df.duplicated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count the number of duplicate rows.</a:t>
            </a:r>
            <a:br>
              <a:rPr lang="en-US" dirty="0"/>
            </a:br>
            <a:br>
              <a:rPr lang="en-US" dirty="0"/>
            </a:br>
            <a:r>
              <a:rPr lang="en-US" sz="4100" dirty="0">
                <a:latin typeface="Aldhabi" panose="01000000000000000000" pitchFamily="2" charset="-78"/>
                <a:cs typeface="Aldhabi" panose="01000000000000000000" pitchFamily="2" charset="-78"/>
              </a:rPr>
              <a:t>-Checking for missing values:</a:t>
            </a:r>
            <a:br>
              <a:rPr lang="en-US" dirty="0"/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().sum() to get the number of missing values in each column.</a:t>
            </a:r>
            <a:b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df.isnull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().mean() * 100 to calculate the percentage of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3338615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29527-C693-D778-AEF7-020161DB2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599768"/>
            <a:ext cx="6074467" cy="5572432"/>
          </a:xfrm>
        </p:spPr>
        <p:txBody>
          <a:bodyPr anchor="ctr">
            <a:normAutofit/>
          </a:bodyPr>
          <a:lstStyle/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5: Model Performance Report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Compare algorithms under same pipeline structure using Cross-validation.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Models: Linear, KNN,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DecisionTree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XGB,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CatBoost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LightGBM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Metrics: Train R² and Test R².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• Output: R2_Report table summarizing performance.</a:t>
            </a:r>
          </a:p>
          <a:p>
            <a:pPr marL="0" indent="0" algn="ctr">
              <a:lnSpc>
                <a:spcPct val="70000"/>
              </a:lnSpc>
              <a:buNone/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70000"/>
              </a:lnSpc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Ensures fair evaluation and reproducibility.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554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1" y="822324"/>
            <a:ext cx="5149596" cy="5228279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37505BB9-14B4-1776-54B6-5100830641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2" y="733925"/>
            <a:ext cx="5530598" cy="5117146"/>
          </a:xfrm>
        </p:spPr>
        <p:txBody>
          <a:bodyPr anchor="ctr">
            <a:normAutofit/>
          </a:bodyPr>
          <a:lstStyle/>
          <a:p>
            <a:pPr marL="0" indent="0" algn="ctr">
              <a:buNone/>
              <a:defRPr sz="1800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6: Hyperparameter Tuning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Optimize model performance by tuning parameters using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RandomizedSearchCV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Example:</a:t>
            </a:r>
          </a:p>
          <a:p>
            <a:pPr marL="0" indent="0" algn="ctr">
              <a:buNone/>
              <a:defRPr sz="1800"/>
            </a:pP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rf_params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= {'Model__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n_estimators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[150, 300, 600], 'Model__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max_depth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': [None, 10, 20, 30]}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Faster by sub-sampling training data.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Output: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tuning_summary.json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containing best parameters per model.</a:t>
            </a:r>
          </a:p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48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4304F-E145-3E9E-1DC7-CC07E0431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780" y="0"/>
            <a:ext cx="6074467" cy="661851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7 &amp; 8: Model Selection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Goal: Automatically select the best-performing model.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Rank models by Test R².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Save top model into 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best_regression_model_summary.json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Ensure reproducibility for deployment or reporting.</a:t>
            </a:r>
          </a:p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3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A1433-5B65-2760-3C74-621438C7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74885" y="64957"/>
            <a:ext cx="7720159" cy="6793043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8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9: Final Evaluation</a:t>
            </a:r>
          </a:p>
          <a:p>
            <a:pPr marL="0" indent="0" algn="ctr">
              <a:lnSpc>
                <a:spcPct val="110000"/>
              </a:lnSpc>
              <a:buNone/>
              <a:defRPr sz="1800"/>
            </a:pPr>
            <a:r>
              <a:rPr lang="en-US" sz="8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Final Regression Evaluation (</a:t>
            </a:r>
            <a:r>
              <a:rPr lang="en-US" sz="8600" dirty="0" err="1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XGBoost</a:t>
            </a:r>
            <a:r>
              <a:rPr lang="en-US" sz="86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)</a:t>
            </a:r>
            <a:endParaRPr lang="ar-EG" sz="86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110000"/>
              </a:lnSpc>
              <a:buNone/>
              <a:defRPr sz="1800"/>
            </a:pPr>
            <a:r>
              <a:rPr lang="en-US" sz="8000" dirty="0" err="1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XGBoost</a:t>
            </a:r>
            <a:r>
              <a:rPr lang="en-US" sz="8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: Best performance → Lowest RMSE = 64.79</a:t>
            </a:r>
            <a:endParaRPr lang="ar-EG" sz="8000" dirty="0">
              <a:solidFill>
                <a:srgbClr val="C0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100000"/>
              </a:lnSpc>
              <a:buNone/>
              <a:defRPr sz="1800"/>
            </a:pP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Convert dates → months, downcast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numerics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100000"/>
              </a:lnSpc>
              <a:buNone/>
              <a:defRPr sz="1800"/>
            </a:pP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Preprocess: impute + </a:t>
            </a:r>
            <a:r>
              <a:rPr lang="en-US" sz="48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</a:t>
            </a:r>
            <a:endParaRPr lang="en-US" sz="4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lnSpc>
                <a:spcPct val="100000"/>
              </a:lnSpc>
              <a:buNone/>
              <a:defRPr sz="1800"/>
            </a:pP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Build pipeline → apply BEST_PARAMS</a:t>
            </a:r>
          </a:p>
          <a:p>
            <a:pPr marL="0" indent="0" algn="ctr">
              <a:lnSpc>
                <a:spcPct val="100000"/>
              </a:lnSpc>
              <a:buNone/>
              <a:defRPr sz="1800"/>
            </a:pP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Train → predict → evaluate (R², MAE, RMSE)</a:t>
            </a:r>
          </a:p>
          <a:p>
            <a:pPr marL="0" indent="0" algn="ctr">
              <a:lnSpc>
                <a:spcPct val="110000"/>
              </a:lnSpc>
              <a:buNone/>
              <a:defRPr sz="1800"/>
            </a:pPr>
            <a:endParaRPr lang="ar-EG" sz="8000" dirty="0">
              <a:solidFill>
                <a:srgbClr val="C00000"/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endParaRPr lang="en-US" sz="1100" dirty="0"/>
          </a:p>
        </p:txBody>
      </p:sp>
      <p:pic>
        <p:nvPicPr>
          <p:cNvPr id="7" name="Graphic 6" descr="Fingerprint">
            <a:extLst>
              <a:ext uri="{FF2B5EF4-FFF2-40B4-BE49-F238E27FC236}">
                <a16:creationId xmlns:a16="http://schemas.microsoft.com/office/drawing/2014/main" id="{00F02005-75D3-F05C-7606-22DF6B8BE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988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C7FF924-8DA0-4BE9-8C7E-095B0EC13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6502" y="0"/>
            <a:ext cx="6125497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Puzzle">
            <a:extLst>
              <a:ext uri="{FF2B5EF4-FFF2-40B4-BE49-F238E27FC236}">
                <a16:creationId xmlns:a16="http://schemas.microsoft.com/office/drawing/2014/main" id="{5AF5B807-6357-5E65-5561-9310F3794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3999" y="877900"/>
            <a:ext cx="5112461" cy="51124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F8F41-7094-92E8-FFBF-5F83B272C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9" y="200311"/>
            <a:ext cx="5299585" cy="65552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Final Regression (Fast RF)</a:t>
            </a:r>
          </a:p>
          <a:p>
            <a:pPr marL="0" indent="0" algn="ctr">
              <a:buNone/>
            </a:pP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Best model: Random Forest Regressor</a:t>
            </a:r>
            <a:endParaRPr lang="ar-EG" sz="4000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4000" dirty="0">
                <a:solidFill>
                  <a:srgbClr val="C00000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Top Model (by Test R²): Random Forest Regressor (95.28%)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Convert dates → months, downcast numbers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Preprocess: impute + </a:t>
            </a:r>
            <a:r>
              <a:rPr lang="en-US" sz="2800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</a:t>
            </a:r>
            <a:endParaRPr lang="en-US" sz="2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Build pipeline → train → predict</a:t>
            </a:r>
          </a:p>
          <a:p>
            <a:pPr marL="0" indent="0" algn="ctr">
              <a:buNone/>
            </a:pPr>
            <a:r>
              <a:rPr lang="en-US" sz="2800" dirty="0">
                <a:latin typeface="Aldhabi" panose="01000000000000000000" pitchFamily="2" charset="-78"/>
                <a:cs typeface="Aldhabi" panose="01000000000000000000" pitchFamily="2" charset="-78"/>
              </a:rPr>
              <a:t>Evaluate: R², MAE, RMSE</a:t>
            </a:r>
          </a:p>
          <a:p>
            <a:endParaRPr lang="en-US" sz="1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29B4A8-2CF0-48DC-B29E-F3B62EDD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71DA811-F7AE-460D-9891-57F221994B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747795E-BBFD-44B4-892D-2054745A8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2844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DA90C30-B990-4CCA-B584-40F864DA3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4527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4DEBA-B25F-121E-5AF0-BC305989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26" y="-67159"/>
            <a:ext cx="8265763" cy="675404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Step 10: Classification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Purpose: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Predict profitability by generating a binary target (profit &gt; 0 → 1 else 0)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Key Steps: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Target creation: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Builds y dynamically from the profit column.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Leakage prevention: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Removes all columns related to profit (profit,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gross_margin_pct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profit_bucket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etc.).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Datetime handling: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Converts datetime columns to monthly periods (Period[M]).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Train/Test Split: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 80/20 with stratification by class.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Preprocessing: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Numeric →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(strategy='median') +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Categorical →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(strategy='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') +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Models used:</a:t>
            </a:r>
            <a:b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LogisticRegression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GradientBoostingClassifier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, and optional </a:t>
            </a:r>
            <a:r>
              <a:rPr lang="en-US" dirty="0" err="1">
                <a:latin typeface="Aldhabi" panose="01000000000000000000" pitchFamily="2" charset="-78"/>
                <a:cs typeface="Aldhabi" panose="01000000000000000000" pitchFamily="2" charset="-78"/>
              </a:rPr>
              <a:t>XGBoostClassifier</a:t>
            </a:r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Evaluation: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Default threshold = 0.5</a:t>
            </a: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Optional “Best F1 Threshold” search (loops 0 → 1 to maximize F1)</a:t>
            </a:r>
          </a:p>
          <a:p>
            <a:r>
              <a:rPr lang="en-US" b="1" dirty="0">
                <a:latin typeface="Aldhabi" panose="01000000000000000000" pitchFamily="2" charset="-78"/>
                <a:cs typeface="Aldhabi" panose="01000000000000000000" pitchFamily="2" charset="-78"/>
              </a:rPr>
              <a:t>Outputs:</a:t>
            </a:r>
            <a:endParaRPr lang="en-US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CSV: profit_classification_results_default_thr.csv</a:t>
            </a:r>
          </a:p>
          <a:p>
            <a:pPr lvl="1"/>
            <a:r>
              <a:rPr lang="en-US" dirty="0">
                <a:latin typeface="Aldhabi" panose="01000000000000000000" pitchFamily="2" charset="-78"/>
                <a:cs typeface="Aldhabi" panose="01000000000000000000" pitchFamily="2" charset="-78"/>
              </a:rPr>
              <a:t>CSV: profit_classification_results_best_threshold.csv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Graphic 6" descr="Robot">
            <a:extLst>
              <a:ext uri="{FF2B5EF4-FFF2-40B4-BE49-F238E27FC236}">
                <a16:creationId xmlns:a16="http://schemas.microsoft.com/office/drawing/2014/main" id="{FC504E20-4664-8A01-0E80-519B051DA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3460" y="1595727"/>
            <a:ext cx="3369177" cy="33691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060B936-2771-48DC-842C-14EE9318E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B4EC8B4-4BB2-45C2-A68A-28E36AC10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431D296-F8F1-41C3-A211-E83E243C5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9722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675E-5E8D-4198-BD6F-DD7ACCA96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1419" y="-74951"/>
            <a:ext cx="6704040" cy="7121211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Anther option:- </a:t>
            </a:r>
            <a:endParaRPr lang="ar-EG" sz="3200" b="1" dirty="0">
              <a:solidFill>
                <a:schemeClr val="accent2">
                  <a:lumMod val="75000"/>
                </a:schemeClr>
              </a:solidFill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Purpose: Predict profitability using the pre-existing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column.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Key Steps: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Target creation: Uses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directly (no calculation).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Leakage handling: Drops only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Is_Profitable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 from features.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Datetime handling: None — datetimes stay unchanged.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Train/Test Split: 80/20 stratified.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Preprocessing: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Numeric →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(median) +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MaxAbsScaler</a:t>
            </a:r>
            <a:endParaRPr lang="en-US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Categorical →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SimpleImputer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(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most_frequent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) +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OneHotEncoder</a:t>
            </a:r>
            <a:endParaRPr lang="en-US" sz="2400" b="1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Optional feature selector supported.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Models used:</a:t>
            </a:r>
            <a:b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LogisticRegression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RandomForestClassifier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GradientBoostingClassifier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, and optional </a:t>
            </a:r>
            <a:r>
              <a:rPr lang="en-US" sz="2400" b="1" dirty="0" err="1">
                <a:latin typeface="Aldhabi" panose="01000000000000000000" pitchFamily="2" charset="-78"/>
                <a:cs typeface="Aldhabi" panose="01000000000000000000" pitchFamily="2" charset="-78"/>
              </a:rPr>
              <a:t>XGBoostClassifier</a:t>
            </a:r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  <a:p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Evaluation: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Fixed threshold = 0.5 (no threshold tuning).</a:t>
            </a:r>
          </a:p>
          <a:p>
            <a:pPr lvl="1"/>
            <a:r>
              <a:rPr lang="en-US" sz="2400" b="1" dirty="0">
                <a:latin typeface="Aldhabi" panose="01000000000000000000" pitchFamily="2" charset="-78"/>
                <a:cs typeface="Aldhabi" panose="01000000000000000000" pitchFamily="2" charset="-78"/>
              </a:rPr>
              <a:t>CSV output: classification_results.csv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62500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EC0D68F-F813-4414-800D-F8D4F0AB8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yncing Cloud">
            <a:extLst>
              <a:ext uri="{FF2B5EF4-FFF2-40B4-BE49-F238E27FC236}">
                <a16:creationId xmlns:a16="http://schemas.microsoft.com/office/drawing/2014/main" id="{F8F597A7-E623-1B18-BD9E-8C99DEE03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275" y="2255301"/>
            <a:ext cx="3542527" cy="35425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91E77-3CE5-F8BA-6B22-3F94E6E84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457201"/>
            <a:ext cx="4869179" cy="5616054"/>
          </a:xfrm>
        </p:spPr>
        <p:txBody>
          <a:bodyPr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Validation &amp; Conclusion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-Validation Summary: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-No data leakage.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3200" dirty="0" err="1">
                <a:latin typeface="Aldhabi" panose="01000000000000000000" pitchFamily="2" charset="-78"/>
                <a:cs typeface="Aldhabi" panose="01000000000000000000" pitchFamily="2" charset="-78"/>
              </a:rPr>
              <a:t>SelectFromModel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 integrated inside every pipeline.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-Cross-validation and hyperparameter tuning performed.</a:t>
            </a:r>
          </a:p>
          <a:p>
            <a:pPr marL="0" indent="0" algn="ctr">
              <a:buNone/>
              <a:defRPr sz="1800"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-End-to-End flow validated successfully.</a:t>
            </a:r>
          </a:p>
          <a:p>
            <a:pPr algn="ctr">
              <a:defRPr sz="1800"/>
            </a:pPr>
            <a:endParaRPr lang="en-US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  <a:defRPr sz="1800"/>
            </a:pP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Result</a:t>
            </a: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: Pipeline ready for academic and production environments.</a:t>
            </a:r>
          </a:p>
          <a:p>
            <a:endParaRPr lang="en-US" sz="1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290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FCA88C2-C73C-4062-A097-8FBCE3090B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981C21-E132-4402-B31B-D725C1CE7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53241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685C77-4E84-486A-9AE5-F3635BE98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2" y="822324"/>
            <a:ext cx="5149596" cy="5228279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D2D3CC-ED70-808D-6521-55EE93C9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465790"/>
            <a:ext cx="3860798" cy="394134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75000"/>
                  </a:schemeClr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4-Data Cleaning</a:t>
            </a:r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14056-3E76-6B51-09C3-FC54820BA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733" y="733925"/>
            <a:ext cx="5132665" cy="54684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-Drop Duplicate Rows.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Handle Missing Values.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Numerical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-Handle Outliers.</a:t>
            </a:r>
            <a:endParaRPr lang="ar-EG" sz="32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Clean String Columns.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Standardize Column Names.</a:t>
            </a:r>
          </a:p>
          <a:p>
            <a:pPr marL="0" indent="0">
              <a:buNone/>
            </a:pP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-Type Conversion (Dates)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In-depth Check for Categorical Columns.</a:t>
            </a:r>
            <a:b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200" dirty="0">
                <a:latin typeface="Aldhabi" panose="01000000000000000000" pitchFamily="2" charset="-78"/>
                <a:cs typeface="Aldhabi" panose="01000000000000000000" pitchFamily="2" charset="-78"/>
              </a:rPr>
              <a:t>- Reset the index after cleaning.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5C1C3E-5158-47F3-8FD9-14B22C3E6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604" y="6121662"/>
            <a:ext cx="109087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59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762A1-2AF9-877A-A6BB-3B8AF08E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483993"/>
            <a:ext cx="10058400" cy="6044397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cap="all" dirty="0">
                <a:solidFill>
                  <a:schemeClr val="accent2">
                    <a:lumMod val="75000"/>
                  </a:schemeClr>
                </a:solidFill>
                <a:latin typeface="Aldhabi" panose="01000000000000000000" pitchFamily="2" charset="-78"/>
                <a:ea typeface="+mj-ea"/>
                <a:cs typeface="Aldhabi" panose="01000000000000000000" pitchFamily="2" charset="-78"/>
              </a:rPr>
              <a:t>Summary of Actions Taken During the Cleaning:-</a:t>
            </a:r>
            <a:br>
              <a:rPr lang="en-US" dirty="0"/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Removing Duplicates: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Removed duplicate rows from the dataset using </a:t>
            </a:r>
            <a:r>
              <a:rPr lang="en-US" sz="3300" dirty="0" err="1">
                <a:latin typeface="Aldhabi" panose="01000000000000000000" pitchFamily="2" charset="-78"/>
                <a:cs typeface="Aldhabi" panose="01000000000000000000" pitchFamily="2" charset="-78"/>
              </a:rPr>
              <a:t>df.drop_duplicates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800" dirty="0">
                <a:latin typeface="Aldhabi" panose="01000000000000000000" pitchFamily="2" charset="-78"/>
                <a:cs typeface="Aldhabi" panose="01000000000000000000" pitchFamily="2" charset="-78"/>
              </a:rPr>
              <a:t>Handling Missing Values: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Calculated the percentage of missing values for each column.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rows with missing values in columns with less than 5% missing data.</a:t>
            </a:r>
            <a:b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3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300" dirty="0">
                <a:latin typeface="Aldhabi" panose="01000000000000000000" pitchFamily="2" charset="-78"/>
                <a:cs typeface="Aldhabi" panose="01000000000000000000" pitchFamily="2" charset="-78"/>
              </a:rPr>
              <a:t>Deleted columns with more than 40% missing values.</a:t>
            </a:r>
          </a:p>
        </p:txBody>
      </p:sp>
    </p:spTree>
    <p:extLst>
      <p:ext uri="{BB962C8B-B14F-4D97-AF65-F5344CB8AC3E}">
        <p14:creationId xmlns:p14="http://schemas.microsoft.com/office/powerpoint/2010/main" val="403047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93577-F8DD-F589-CBD8-56C66ACFC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778329"/>
            <a:ext cx="10058400" cy="53666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800" dirty="0">
                <a:latin typeface="Aldhabi" panose="01000000000000000000" pitchFamily="2" charset="-78"/>
                <a:cs typeface="Aldhabi" panose="01000000000000000000" pitchFamily="2" charset="-78"/>
              </a:rPr>
              <a:t>In-depth Check for Numerical Columns:</a:t>
            </a:r>
            <a:br>
              <a:rPr lang="ar-EG" sz="48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Identified numerical columns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df.select_dtypes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Plotted histograms for each numerical column using </a:t>
            </a:r>
            <a:r>
              <a:rPr lang="en-US" sz="3600" dirty="0" err="1">
                <a:latin typeface="Aldhabi" panose="01000000000000000000" pitchFamily="2" charset="-78"/>
                <a:cs typeface="Aldhabi" panose="01000000000000000000" pitchFamily="2" charset="-78"/>
              </a:rPr>
              <a:t>Plotly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Displayed summary statistics using .describe().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Counted unique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Checked for negative values in numerical columns.</a:t>
            </a:r>
            <a:b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Visualized distributions using boxplots (top 6 numerical columns) with </a:t>
            </a:r>
            <a:r>
              <a:rPr lang="ar-EG" sz="3600" dirty="0">
                <a:latin typeface="Aldhabi" panose="01000000000000000000" pitchFamily="2" charset="-78"/>
                <a:cs typeface="Aldhabi" panose="01000000000000000000" pitchFamily="2" charset="-78"/>
              </a:rPr>
              <a:t>   </a:t>
            </a:r>
            <a:r>
              <a:rPr lang="en-US" sz="3600" dirty="0">
                <a:latin typeface="Aldhabi" panose="01000000000000000000" pitchFamily="2" charset="-78"/>
                <a:cs typeface="Aldhabi" panose="01000000000000000000" pitchFamily="2" charset="-78"/>
              </a:rPr>
              <a:t>Seaborn and Matplotlib.</a:t>
            </a:r>
          </a:p>
        </p:txBody>
      </p:sp>
    </p:spTree>
    <p:extLst>
      <p:ext uri="{BB962C8B-B14F-4D97-AF65-F5344CB8AC3E}">
        <p14:creationId xmlns:p14="http://schemas.microsoft.com/office/powerpoint/2010/main" val="259355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D088D5-F1A4-A92E-5324-6E1024889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6" y="228600"/>
            <a:ext cx="11838214" cy="6482443"/>
          </a:xfrm>
        </p:spPr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17800" dirty="0">
                <a:latin typeface="Aldhabi" panose="01000000000000000000" pitchFamily="2" charset="-78"/>
                <a:cs typeface="Aldhabi" panose="01000000000000000000" pitchFamily="2" charset="-78"/>
              </a:rPr>
              <a:t>Handling Outliers:</a:t>
            </a:r>
            <a:endParaRPr lang="ar-EG" sz="17800" dirty="0">
              <a:latin typeface="Aldhabi" panose="01000000000000000000" pitchFamily="2" charset="-78"/>
              <a:cs typeface="Aldhabi" panose="01000000000000000000" pitchFamily="2" charset="-78"/>
            </a:endParaRP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Detect and reduce numeric outliers using the IQR (Interquartile Range) method.</a:t>
            </a:r>
          </a:p>
          <a:p>
            <a:pPr marL="0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Steps: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Select numeric columns: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num_cols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df_raw.select_dtypes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(include='number’)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Calculate bounds: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Q1 = 25th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Q3 = 75th percentile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IQR = Q3 − Q1</a:t>
            </a: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</a:p>
          <a:p>
            <a:pPr marL="274320" lvl="1" indent="0" algn="ctr">
              <a:buNone/>
            </a:pP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Limits →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Q1 − 1.5*IQR,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 = Q3 + 1.5*IQR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Count outliers: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Values outside [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] are outliers.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Cap values (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Winsorize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Replace values below/above bounds using clip(lower=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lb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, upper=</a:t>
            </a:r>
            <a:r>
              <a:rPr lang="en-US" sz="8600" dirty="0" err="1">
                <a:latin typeface="Aldhabi" panose="01000000000000000000" pitchFamily="2" charset="-78"/>
                <a:cs typeface="Aldhabi" panose="01000000000000000000" pitchFamily="2" charset="-78"/>
              </a:rPr>
              <a:t>ub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).</a:t>
            </a:r>
          </a:p>
          <a:p>
            <a:pPr marL="0" indent="0" algn="ctr">
              <a:buNone/>
            </a:pPr>
            <a:r>
              <a:rPr lang="ar-EG" sz="8600" dirty="0">
                <a:latin typeface="Aldhabi" panose="01000000000000000000" pitchFamily="2" charset="-78"/>
                <a:cs typeface="Aldhabi" panose="01000000000000000000" pitchFamily="2" charset="-78"/>
              </a:rPr>
              <a:t>-</a:t>
            </a: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Compare before vs after:</a:t>
            </a:r>
            <a:b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8600" dirty="0">
                <a:latin typeface="Aldhabi" panose="01000000000000000000" pitchFamily="2" charset="-78"/>
                <a:cs typeface="Aldhabi" panose="01000000000000000000" pitchFamily="2" charset="-78"/>
              </a:rPr>
              <a:t>Show number of outliers reduced per column.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6796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3296</TotalTime>
  <Words>4175</Words>
  <Application>Microsoft Office PowerPoint</Application>
  <PresentationFormat>Widescreen</PresentationFormat>
  <Paragraphs>345</Paragraphs>
  <Slides>57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Aldhabi</vt:lpstr>
      <vt:lpstr>Aptos</vt:lpstr>
      <vt:lpstr>Calibri</vt:lpstr>
      <vt:lpstr>Rockwell</vt:lpstr>
      <vt:lpstr>Rockwell Condensed</vt:lpstr>
      <vt:lpstr>Rockwell Extra Bold</vt:lpstr>
      <vt:lpstr>Wingdings</vt:lpstr>
      <vt:lpstr>Wood Type</vt:lpstr>
      <vt:lpstr>Global Superstore PROJECT</vt:lpstr>
      <vt:lpstr>Global Superstore Project Stages:- </vt:lpstr>
      <vt:lpstr>1- Data Understanding (Understand what each column represent). -Understand the structure of the dataset. -Import necessary analysis and processing libraries.  2- Data Loading. -Load the file Global_Superstore2.csv.</vt:lpstr>
      <vt:lpstr>3-Data Exploration</vt:lpstr>
      <vt:lpstr>PowerPoint Presentation</vt:lpstr>
      <vt:lpstr>4-Data Cleaning.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5-FEATURE ENGINEERING:-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6-Data Analysis:-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7-Machine Learning Pipeline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Office365</dc:creator>
  <cp:lastModifiedBy>Office365</cp:lastModifiedBy>
  <cp:revision>8</cp:revision>
  <dcterms:created xsi:type="dcterms:W3CDTF">2025-10-11T22:39:23Z</dcterms:created>
  <dcterms:modified xsi:type="dcterms:W3CDTF">2025-10-18T00:44:55Z</dcterms:modified>
</cp:coreProperties>
</file>